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4" r:id="rId3"/>
    <p:sldId id="308" r:id="rId4"/>
    <p:sldId id="305" r:id="rId5"/>
    <p:sldId id="320" r:id="rId6"/>
    <p:sldId id="309" r:id="rId7"/>
    <p:sldId id="319" r:id="rId8"/>
    <p:sldId id="313" r:id="rId9"/>
    <p:sldId id="310" r:id="rId10"/>
    <p:sldId id="311" r:id="rId11"/>
    <p:sldId id="315" r:id="rId12"/>
    <p:sldId id="317" r:id="rId13"/>
    <p:sldId id="318" r:id="rId14"/>
    <p:sldId id="321" r:id="rId15"/>
    <p:sldId id="307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624" y="-104"/>
      </p:cViewPr>
      <p:guideLst>
        <p:guide orient="horz" pos="22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98550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65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E6EC-4046-BB4A-A8D0-7D0C90DB5374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E580-D00D-1E42-93B6-5D94913F2478}" type="slidenum">
              <a:rPr lang="sv-SE" smtClean="0"/>
              <a:t>‹Nr.›</a:t>
            </a:fld>
            <a:endParaRPr lang="sv-SE"/>
          </a:p>
        </p:txBody>
      </p:sp>
      <p:pic>
        <p:nvPicPr>
          <p:cNvPr id="8" name="Bildobjekt 7" descr="TM-Global-Logo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1" t="45968" r="24579" b="26470"/>
          <a:stretch/>
        </p:blipFill>
        <p:spPr>
          <a:xfrm>
            <a:off x="2995591" y="4993723"/>
            <a:ext cx="2841479" cy="1158010"/>
          </a:xfrm>
          <a:prstGeom prst="rect">
            <a:avLst/>
          </a:prstGeom>
        </p:spPr>
      </p:pic>
      <p:pic>
        <p:nvPicPr>
          <p:cNvPr id="9" name="Bildobjekt 8" descr="lu-logo-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37" y="4836378"/>
            <a:ext cx="2301986" cy="1472700"/>
          </a:xfrm>
          <a:prstGeom prst="rect">
            <a:avLst/>
          </a:prstGeom>
        </p:spPr>
      </p:pic>
      <p:grpSp>
        <p:nvGrpSpPr>
          <p:cNvPr id="10" name="Grupp 9"/>
          <p:cNvGrpSpPr/>
          <p:nvPr userDrawn="1"/>
        </p:nvGrpSpPr>
        <p:grpSpPr>
          <a:xfrm>
            <a:off x="350276" y="4839483"/>
            <a:ext cx="2042647" cy="1466490"/>
            <a:chOff x="352890" y="5000365"/>
            <a:chExt cx="2042647" cy="1466490"/>
          </a:xfrm>
        </p:grpSpPr>
        <p:pic>
          <p:nvPicPr>
            <p:cNvPr id="11" name="Bildobjekt 10" descr="ZJU-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89" y="5000365"/>
              <a:ext cx="1020021" cy="1020021"/>
            </a:xfrm>
            <a:prstGeom prst="rect">
              <a:avLst/>
            </a:prstGeom>
          </p:spPr>
        </p:pic>
        <p:sp>
          <p:nvSpPr>
            <p:cNvPr id="12" name="textruta 11"/>
            <p:cNvSpPr txBox="1"/>
            <p:nvPr/>
          </p:nvSpPr>
          <p:spPr>
            <a:xfrm>
              <a:off x="352890" y="6128301"/>
              <a:ext cx="2042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/>
                <a:t>ZHEJIANG UNIVERSITY</a:t>
              </a:r>
              <a:endParaRPr lang="sv-S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557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094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E6EC-4046-BB4A-A8D0-7D0C90DB5374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E580-D00D-1E42-93B6-5D94913F2478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6" descr="TM-Global-Logo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1" t="45968" r="24579" b="26470"/>
          <a:stretch/>
        </p:blipFill>
        <p:spPr>
          <a:xfrm>
            <a:off x="3606803" y="5911145"/>
            <a:ext cx="2032349" cy="8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5981-D1C4-B443-9BD1-66D8EE37D7B4}" type="datetime1">
              <a:rPr lang="sv-SE"/>
              <a:pPr>
                <a:defRPr/>
              </a:pPr>
              <a:t>2013-08-28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B8E7-B9A9-1E45-8C4B-A03B36165DE8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20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E6EC-4046-BB4A-A8D0-7D0C90DB5374}" type="datetimeFigureOut">
              <a:rPr lang="sv-SE" smtClean="0"/>
              <a:t>2013-08-28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E580-D00D-1E42-93B6-5D94913F247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9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trol.lth.se/Education/EngineeringProgram/TMAF1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973314"/>
            <a:ext cx="7772400" cy="1470025"/>
          </a:xfrm>
        </p:spPr>
        <p:txBody>
          <a:bodyPr/>
          <a:lstStyle/>
          <a:p>
            <a:r>
              <a:rPr lang="sv-SE" dirty="0" err="1" smtClean="0"/>
              <a:t>iMDE</a:t>
            </a:r>
            <a:r>
              <a:rPr lang="sv-SE" dirty="0" smtClean="0"/>
              <a:t>: international Market-Driven </a:t>
            </a:r>
            <a:r>
              <a:rPr lang="sv-SE" dirty="0" err="1" smtClean="0"/>
              <a:t>Engineering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898422"/>
            <a:ext cx="6400800" cy="1752600"/>
          </a:xfrm>
        </p:spPr>
        <p:txBody>
          <a:bodyPr/>
          <a:lstStyle/>
          <a:p>
            <a:r>
              <a:rPr lang="sv-SE" dirty="0" err="1" smtClean="0"/>
              <a:t>Lecture</a:t>
            </a:r>
            <a:r>
              <a:rPr lang="sv-SE" dirty="0" smtClean="0"/>
              <a:t> 0: </a:t>
            </a:r>
            <a:r>
              <a:rPr lang="sv-SE" dirty="0" err="1" smtClean="0"/>
              <a:t>Introduction</a:t>
            </a:r>
            <a:endParaRPr lang="sv-SE" dirty="0" smtClean="0"/>
          </a:p>
          <a:p>
            <a:r>
              <a:rPr lang="sv-SE" dirty="0" smtClean="0"/>
              <a:t>(2013)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75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Förberedelse - </a:t>
            </a:r>
            <a:r>
              <a:rPr lang="sv-SE" dirty="0" err="1" smtClean="0"/>
              <a:t>iMDE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sv-SE" dirty="0" smtClean="0"/>
              <a:t>Skapa en (1) gemensam presentation om Sverige/LU/LTH-EHL/studentlivet. 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Denna ska visas på Lecture-1 (måndag 9 </a:t>
            </a:r>
            <a:r>
              <a:rPr lang="sv-SE" dirty="0" err="1" smtClean="0"/>
              <a:t>sept</a:t>
            </a:r>
            <a:r>
              <a:rPr lang="sv-SE" dirty="0" smtClean="0"/>
              <a:t>).</a:t>
            </a:r>
          </a:p>
          <a:p>
            <a:pPr lvl="1">
              <a:buFont typeface="Arial"/>
              <a:buChar char="•"/>
            </a:pPr>
            <a:r>
              <a:rPr lang="sv-SE" dirty="0" smtClean="0"/>
              <a:t>Ca 20 minuter lång.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7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charset="0"/>
                <a:ea typeface="ＭＳ Ｐゴシック" charset="0"/>
                <a:cs typeface="ＭＳ Ｐゴシック" charset="0"/>
              </a:rPr>
              <a:t>Insurance</a:t>
            </a:r>
          </a:p>
        </p:txBody>
      </p:sp>
      <p:sp>
        <p:nvSpPr>
          <p:cNvPr id="33794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have an insurance through LU and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Kammarkollegiet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The insurance is valid during the course.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If you should travel before or after the course, check if the insurance is valid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If you should travel outside of China during the course (e.g. Weekends), check if the insurance is valid.</a:t>
            </a:r>
          </a:p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Bring the insurance card with you to China, it has the telephone number to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Kammarkollegiet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etc.</a:t>
            </a:r>
          </a:p>
          <a:p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>
                <a:latin typeface="Calibri" charset="0"/>
                <a:ea typeface="ＭＳ Ｐゴシック" charset="0"/>
                <a:cs typeface="ＭＳ Ｐゴシック" charset="0"/>
              </a:rPr>
              <a:t>Elective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 Course and </a:t>
            </a:r>
            <a:b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sv-SE" dirty="0" err="1" smtClean="0">
                <a:latin typeface="Calibri" charset="0"/>
                <a:ea typeface="ＭＳ Ｐゴシック" charset="0"/>
                <a:cs typeface="ＭＳ Ｐゴシック" charset="0"/>
              </a:rPr>
              <a:t>Chinese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 Culture Course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Platshållare för innehåll 2"/>
          <p:cNvSpPr txBox="1">
            <a:spLocks/>
          </p:cNvSpPr>
          <p:nvPr/>
        </p:nvSpPr>
        <p:spPr bwMode="auto">
          <a:xfrm>
            <a:off x="457200" y="14176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sv-SE" dirty="0" err="1" smtClean="0">
                <a:latin typeface="Calibri" charset="0"/>
              </a:rPr>
              <a:t>Elective</a:t>
            </a:r>
            <a:r>
              <a:rPr lang="sv-SE" dirty="0" smtClean="0">
                <a:latin typeface="Calibri" charset="0"/>
              </a:rPr>
              <a:t> </a:t>
            </a:r>
            <a:r>
              <a:rPr lang="sv-SE" dirty="0" err="1" smtClean="0">
                <a:latin typeface="Calibri" charset="0"/>
              </a:rPr>
              <a:t>course</a:t>
            </a:r>
            <a:endParaRPr lang="sv-SE" dirty="0" smtClean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dirty="0" smtClean="0">
                <a:latin typeface="Calibri" charset="0"/>
              </a:rPr>
              <a:t>24 </a:t>
            </a:r>
            <a:r>
              <a:rPr lang="sv-SE" dirty="0" err="1" smtClean="0">
                <a:latin typeface="Calibri" charset="0"/>
              </a:rPr>
              <a:t>st</a:t>
            </a:r>
            <a:r>
              <a:rPr lang="sv-SE" dirty="0" smtClean="0">
                <a:latin typeface="Calibri" charset="0"/>
              </a:rPr>
              <a:t> anmälda till </a:t>
            </a:r>
            <a:r>
              <a:rPr lang="sv-SE" dirty="0" err="1" smtClean="0">
                <a:latin typeface="Calibri" charset="0"/>
              </a:rPr>
              <a:t>Elective-course</a:t>
            </a:r>
            <a:r>
              <a:rPr lang="sv-SE" dirty="0" smtClean="0">
                <a:latin typeface="Calibri" charset="0"/>
              </a:rPr>
              <a:t> (</a:t>
            </a:r>
            <a:r>
              <a:rPr lang="sv-SE" dirty="0" err="1" smtClean="0">
                <a:latin typeface="Calibri" charset="0"/>
              </a:rPr>
              <a:t>Martial</a:t>
            </a:r>
            <a:r>
              <a:rPr lang="sv-SE" dirty="0" smtClean="0">
                <a:latin typeface="Calibri" charset="0"/>
              </a:rPr>
              <a:t> Arts).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dirty="0" smtClean="0">
                <a:latin typeface="Calibri" charset="0"/>
              </a:rPr>
              <a:t>”Kina-utskottet” behöver besluta om tider/dagar </a:t>
            </a:r>
            <a:r>
              <a:rPr lang="sv-SE" dirty="0" err="1" smtClean="0">
                <a:latin typeface="Calibri" charset="0"/>
              </a:rPr>
              <a:t>etc</a:t>
            </a:r>
            <a:r>
              <a:rPr lang="sv-SE" dirty="0" smtClean="0">
                <a:latin typeface="Calibri" charset="0"/>
              </a:rPr>
              <a:t> med George på plats (ifjol blev det ett flertal ändringar).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dirty="0" smtClean="0">
                <a:latin typeface="Calibri" charset="0"/>
              </a:rPr>
              <a:t>Bra tid ifjol var </a:t>
            </a:r>
            <a:r>
              <a:rPr lang="sv-SE" dirty="0" err="1" smtClean="0">
                <a:latin typeface="Calibri" charset="0"/>
              </a:rPr>
              <a:t>tis+tors</a:t>
            </a:r>
            <a:r>
              <a:rPr lang="sv-SE" dirty="0" smtClean="0">
                <a:latin typeface="Calibri" charset="0"/>
              </a:rPr>
              <a:t> </a:t>
            </a:r>
            <a:r>
              <a:rPr lang="sv-SE" dirty="0" err="1" smtClean="0">
                <a:latin typeface="Calibri" charset="0"/>
              </a:rPr>
              <a:t>kl</a:t>
            </a:r>
            <a:r>
              <a:rPr lang="sv-SE" dirty="0" smtClean="0">
                <a:latin typeface="Calibri" charset="0"/>
              </a:rPr>
              <a:t> 07.00-08.00.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dirty="0" smtClean="0">
                <a:latin typeface="Calibri" charset="0"/>
              </a:rPr>
              <a:t>Ifjol var det 6 tillfällen, pris</a:t>
            </a:r>
            <a:r>
              <a:rPr lang="sv-SE" smtClean="0">
                <a:latin typeface="Calibri" charset="0"/>
              </a:rPr>
              <a:t>/student </a:t>
            </a:r>
            <a:r>
              <a:rPr lang="sv-SE" dirty="0" smtClean="0">
                <a:latin typeface="Calibri" charset="0"/>
              </a:rPr>
              <a:t>400 RMB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sv-SE" altLang="ja-JP" dirty="0" err="1" smtClean="0">
                <a:latin typeface="Calibri" charset="0"/>
              </a:rPr>
              <a:t>Chinese</a:t>
            </a:r>
            <a:r>
              <a:rPr lang="sv-SE" altLang="ja-JP" dirty="0" smtClean="0">
                <a:latin typeface="Calibri" charset="0"/>
              </a:rPr>
              <a:t> Culture (</a:t>
            </a:r>
            <a:r>
              <a:rPr lang="sv-SE" altLang="ja-JP" dirty="0" err="1" smtClean="0">
                <a:latin typeface="Calibri" charset="0"/>
              </a:rPr>
              <a:t>Lcc</a:t>
            </a:r>
            <a:r>
              <a:rPr lang="sv-SE" altLang="ja-JP" dirty="0" smtClean="0">
                <a:latin typeface="Calibri" charset="0"/>
              </a:rPr>
              <a:t>)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dirty="0" smtClean="0">
                <a:latin typeface="Calibri" charset="0"/>
              </a:rPr>
              <a:t>Ett </a:t>
            </a:r>
            <a:r>
              <a:rPr lang="sv-SE" dirty="0">
                <a:latin typeface="Calibri" charset="0"/>
              </a:rPr>
              <a:t>preliminärt program finns i </a:t>
            </a:r>
            <a:r>
              <a:rPr lang="sv-SE" dirty="0" err="1">
                <a:latin typeface="Calibri" charset="0"/>
              </a:rPr>
              <a:t>iMDE</a:t>
            </a:r>
            <a:r>
              <a:rPr lang="sv-SE" dirty="0">
                <a:latin typeface="Calibri" charset="0"/>
              </a:rPr>
              <a:t>-</a:t>
            </a:r>
            <a:r>
              <a:rPr lang="sv-SE" dirty="0" smtClean="0">
                <a:latin typeface="Calibri" charset="0"/>
              </a:rPr>
              <a:t>schemat (</a:t>
            </a:r>
            <a:r>
              <a:rPr lang="sv-SE" dirty="0" err="1" smtClean="0">
                <a:latin typeface="Calibri" charset="0"/>
              </a:rPr>
              <a:t>Lcc</a:t>
            </a:r>
            <a:r>
              <a:rPr lang="sv-SE" dirty="0" smtClean="0">
                <a:latin typeface="Calibri" charset="0"/>
              </a:rPr>
              <a:t>).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dirty="0" smtClean="0">
                <a:latin typeface="Calibri" charset="0"/>
              </a:rPr>
              <a:t>”Kina-utskottet” </a:t>
            </a:r>
            <a:r>
              <a:rPr lang="sv-SE" dirty="0">
                <a:latin typeface="Calibri" charset="0"/>
              </a:rPr>
              <a:t>behöver besluta om tider/dagar </a:t>
            </a:r>
            <a:r>
              <a:rPr lang="sv-SE" dirty="0" err="1">
                <a:latin typeface="Calibri" charset="0"/>
              </a:rPr>
              <a:t>etc</a:t>
            </a:r>
            <a:r>
              <a:rPr lang="sv-SE" dirty="0">
                <a:latin typeface="Calibri" charset="0"/>
              </a:rPr>
              <a:t> med </a:t>
            </a:r>
            <a:r>
              <a:rPr lang="sv-SE" dirty="0" smtClean="0">
                <a:latin typeface="Calibri" charset="0"/>
              </a:rPr>
              <a:t>George, görs </a:t>
            </a:r>
            <a:r>
              <a:rPr lang="sv-SE" dirty="0">
                <a:latin typeface="Calibri" charset="0"/>
              </a:rPr>
              <a:t>på </a:t>
            </a:r>
            <a:r>
              <a:rPr lang="sv-SE" dirty="0" smtClean="0">
                <a:latin typeface="Calibri" charset="0"/>
              </a:rPr>
              <a:t>plats första veckan </a:t>
            </a:r>
            <a:r>
              <a:rPr lang="sv-SE" dirty="0">
                <a:latin typeface="Calibri" charset="0"/>
              </a:rPr>
              <a:t>(ifjol </a:t>
            </a:r>
            <a:r>
              <a:rPr lang="sv-SE" dirty="0" smtClean="0">
                <a:latin typeface="Calibri" charset="0"/>
              </a:rPr>
              <a:t>blev </a:t>
            </a:r>
            <a:r>
              <a:rPr lang="sv-SE" dirty="0">
                <a:latin typeface="Calibri" charset="0"/>
              </a:rPr>
              <a:t>det ett flertal ändringar)</a:t>
            </a:r>
            <a:r>
              <a:rPr lang="sv-SE" dirty="0" smtClean="0">
                <a:latin typeface="Calibri" charset="0"/>
              </a:rPr>
              <a:t>.</a:t>
            </a:r>
            <a:r>
              <a:rPr lang="sv-SE" altLang="ja-JP" dirty="0" smtClean="0">
                <a:latin typeface="Calibri" charset="0"/>
              </a:rPr>
              <a:t> </a:t>
            </a:r>
            <a:endParaRPr lang="sv-SE" altLang="ja-JP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8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>
                <a:latin typeface="Calibri" charset="0"/>
                <a:ea typeface="ＭＳ Ｐゴシック" charset="0"/>
                <a:cs typeface="ＭＳ Ｐゴシック" charset="0"/>
              </a:rPr>
              <a:t>Elective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 Course and </a:t>
            </a:r>
            <a:b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sv-SE" dirty="0" err="1" smtClean="0">
                <a:latin typeface="Calibri" charset="0"/>
                <a:ea typeface="ＭＳ Ｐゴシック" charset="0"/>
                <a:cs typeface="ＭＳ Ｐゴシック" charset="0"/>
              </a:rPr>
              <a:t>Chinese</a:t>
            </a:r>
            <a:r>
              <a:rPr lang="sv-SE" dirty="0" smtClean="0">
                <a:latin typeface="Calibri" charset="0"/>
                <a:ea typeface="ＭＳ Ｐゴシック" charset="0"/>
                <a:cs typeface="ＭＳ Ｐゴシック" charset="0"/>
              </a:rPr>
              <a:t> Culture Course</a:t>
            </a:r>
            <a:endParaRPr lang="sv-SE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Platshållare för innehåll 2"/>
          <p:cNvSpPr txBox="1">
            <a:spLocks/>
          </p:cNvSpPr>
          <p:nvPr/>
        </p:nvSpPr>
        <p:spPr bwMode="auto">
          <a:xfrm>
            <a:off x="457200" y="14176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00050">
              <a:spcBef>
                <a:spcPct val="20000"/>
              </a:spcBef>
              <a:buFont typeface="Arial"/>
              <a:buChar char="•"/>
            </a:pPr>
            <a:r>
              <a:rPr lang="sv-SE" altLang="ja-JP" dirty="0" err="1" smtClean="0">
                <a:latin typeface="Calibri" charset="0"/>
              </a:rPr>
              <a:t>Meal</a:t>
            </a:r>
            <a:r>
              <a:rPr lang="sv-SE" altLang="ja-JP" dirty="0" err="1">
                <a:latin typeface="Calibri" charset="0"/>
              </a:rPr>
              <a:t>-</a:t>
            </a:r>
            <a:r>
              <a:rPr lang="sv-SE" altLang="ja-JP" dirty="0" err="1" smtClean="0">
                <a:latin typeface="Calibri" charset="0"/>
              </a:rPr>
              <a:t>card</a:t>
            </a:r>
            <a:endParaRPr lang="sv-SE" altLang="ja-JP" dirty="0" smtClean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altLang="ja-JP" dirty="0" smtClean="0">
                <a:latin typeface="Calibri" charset="0"/>
              </a:rPr>
              <a:t>Ger rätt att äta i student-matsalen (billigt).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altLang="ja-JP" dirty="0" err="1" smtClean="0">
                <a:latin typeface="Calibri" charset="0"/>
              </a:rPr>
              <a:t>Deposit</a:t>
            </a:r>
            <a:r>
              <a:rPr lang="sv-SE" altLang="ja-JP" dirty="0" smtClean="0">
                <a:latin typeface="Calibri" charset="0"/>
              </a:rPr>
              <a:t> på 100 </a:t>
            </a:r>
            <a:r>
              <a:rPr lang="sv-SE" altLang="ja-JP" dirty="0" err="1" smtClean="0">
                <a:latin typeface="Calibri" charset="0"/>
              </a:rPr>
              <a:t>Yuan</a:t>
            </a:r>
            <a:r>
              <a:rPr lang="sv-SE" altLang="ja-JP" dirty="0" smtClean="0">
                <a:latin typeface="Calibri" charset="0"/>
              </a:rPr>
              <a:t> krävs för att få kortet.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altLang="ja-JP" dirty="0" smtClean="0">
                <a:latin typeface="Calibri" charset="0"/>
              </a:rPr>
              <a:t>”Kina-utskottet” koordinerar detta med George. 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sv-SE" altLang="ja-JP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sv-SE" altLang="ja-JP" dirty="0" smtClean="0">
                <a:latin typeface="Calibri" charset="0"/>
              </a:rPr>
              <a:t>SIM kort till telefon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altLang="ja-JP" dirty="0" smtClean="0">
                <a:latin typeface="Calibri" charset="0"/>
              </a:rPr>
              <a:t>Ni vill antagligen skaffa kinesiskt telefonnummer.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altLang="ja-JP" dirty="0" smtClean="0">
                <a:latin typeface="Calibri" charset="0"/>
              </a:rPr>
              <a:t>Se till att din telefon är upplåst.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sv-SE" altLang="ja-JP" dirty="0" smtClean="0">
                <a:latin typeface="Calibri" charset="0"/>
              </a:rPr>
              <a:t>Alternativt kan man köpa en enkel telefon med SIM-kort i på campus.</a:t>
            </a:r>
          </a:p>
        </p:txBody>
      </p:sp>
    </p:spTree>
    <p:extLst>
      <p:ext uri="{BB962C8B-B14F-4D97-AF65-F5344CB8AC3E}">
        <p14:creationId xmlns:p14="http://schemas.microsoft.com/office/powerpoint/2010/main" val="224571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There</a:t>
            </a:r>
            <a:r>
              <a:rPr lang="sv-SE" dirty="0" smtClean="0"/>
              <a:t> is an </a:t>
            </a:r>
            <a:r>
              <a:rPr lang="sv-SE" dirty="0" err="1" smtClean="0"/>
              <a:t>App</a:t>
            </a:r>
            <a:r>
              <a:rPr lang="sv-SE" dirty="0" smtClean="0"/>
              <a:t> for </a:t>
            </a:r>
            <a:r>
              <a:rPr lang="sv-SE" dirty="0" err="1" smtClean="0"/>
              <a:t>that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Taxi-</a:t>
            </a:r>
            <a:r>
              <a:rPr lang="sv-SE" dirty="0" err="1" smtClean="0"/>
              <a:t>book</a:t>
            </a:r>
            <a:r>
              <a:rPr lang="sv-SE" dirty="0" smtClean="0"/>
              <a:t> all info, </a:t>
            </a:r>
            <a:r>
              <a:rPr lang="sv-SE" sz="2800" smtClean="0"/>
              <a:t>Hangzhou (38 sek) </a:t>
            </a:r>
            <a:endParaRPr lang="sv-SE" dirty="0" smtClean="0"/>
          </a:p>
          <a:p>
            <a:r>
              <a:rPr lang="sv-SE" dirty="0" smtClean="0"/>
              <a:t>Shanghai, finns även Beijing</a:t>
            </a:r>
          </a:p>
          <a:p>
            <a:r>
              <a:rPr lang="sv-SE" dirty="0" err="1" smtClean="0"/>
              <a:t>Destinator</a:t>
            </a:r>
            <a:r>
              <a:rPr lang="sv-SE" dirty="0" smtClean="0"/>
              <a:t>, gratis GPS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tech</a:t>
            </a:r>
            <a:endParaRPr lang="sv-SE" dirty="0" smtClean="0"/>
          </a:p>
          <a:p>
            <a:r>
              <a:rPr lang="sv-SE" dirty="0" err="1" smtClean="0"/>
              <a:t>Learn</a:t>
            </a:r>
            <a:r>
              <a:rPr lang="sv-SE" dirty="0" smtClean="0"/>
              <a:t> </a:t>
            </a:r>
            <a:r>
              <a:rPr lang="sv-SE" dirty="0" err="1" smtClean="0"/>
              <a:t>Chinese</a:t>
            </a:r>
            <a:r>
              <a:rPr lang="sv-SE" dirty="0" smtClean="0"/>
              <a:t> Mandarin</a:t>
            </a:r>
          </a:p>
          <a:p>
            <a:r>
              <a:rPr lang="sv-SE" dirty="0" err="1" smtClean="0"/>
              <a:t>Chinese</a:t>
            </a:r>
            <a:r>
              <a:rPr lang="sv-SE" dirty="0" smtClean="0"/>
              <a:t> English Dictionary, or</a:t>
            </a:r>
          </a:p>
          <a:p>
            <a:r>
              <a:rPr lang="sv-SE" dirty="0" err="1" smtClean="0"/>
              <a:t>Pleco</a:t>
            </a:r>
            <a:r>
              <a:rPr lang="sv-SE" dirty="0" smtClean="0"/>
              <a:t> </a:t>
            </a:r>
            <a:r>
              <a:rPr lang="sv-SE" dirty="0" err="1" smtClean="0"/>
              <a:t>Chinese</a:t>
            </a:r>
            <a:r>
              <a:rPr lang="sv-SE" dirty="0" smtClean="0"/>
              <a:t> </a:t>
            </a:r>
            <a:r>
              <a:rPr lang="sv-SE" dirty="0" err="1" smtClean="0"/>
              <a:t>dictionary</a:t>
            </a:r>
            <a:endParaRPr lang="sv-SE" dirty="0" smtClean="0"/>
          </a:p>
          <a:p>
            <a:pPr lvl="1"/>
            <a:r>
              <a:rPr lang="sv-SE" dirty="0" smtClean="0"/>
              <a:t>With </a:t>
            </a:r>
            <a:r>
              <a:rPr lang="sv-SE" dirty="0" err="1" smtClean="0"/>
              <a:t>Chinese</a:t>
            </a:r>
            <a:r>
              <a:rPr lang="sv-SE" dirty="0" smtClean="0"/>
              <a:t> OCR (95 sek)</a:t>
            </a:r>
          </a:p>
          <a:p>
            <a:endParaRPr lang="sv-SE" dirty="0"/>
          </a:p>
        </p:txBody>
      </p:sp>
      <p:pic>
        <p:nvPicPr>
          <p:cNvPr id="4" name="Bildobjekt 3" descr="Shangha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9" y="1957807"/>
            <a:ext cx="1226209" cy="1232341"/>
          </a:xfrm>
          <a:prstGeom prst="rect">
            <a:avLst/>
          </a:prstGeom>
        </p:spPr>
      </p:pic>
      <p:pic>
        <p:nvPicPr>
          <p:cNvPr id="5" name="Bildobjekt 4" descr="Destinato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5" y="2686609"/>
            <a:ext cx="1071004" cy="1061651"/>
          </a:xfrm>
          <a:prstGeom prst="rect">
            <a:avLst/>
          </a:prstGeom>
        </p:spPr>
      </p:pic>
      <p:pic>
        <p:nvPicPr>
          <p:cNvPr id="6" name="Bildobjekt 5" descr="Learn Chines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24" y="3190148"/>
            <a:ext cx="1158584" cy="1173964"/>
          </a:xfrm>
          <a:prstGeom prst="rect">
            <a:avLst/>
          </a:prstGeom>
        </p:spPr>
      </p:pic>
      <p:pic>
        <p:nvPicPr>
          <p:cNvPr id="7" name="Bildobjekt 6" descr="Chinses English Dictionary - fre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5" y="3839033"/>
            <a:ext cx="1036637" cy="1050158"/>
          </a:xfrm>
          <a:prstGeom prst="rect">
            <a:avLst/>
          </a:prstGeom>
        </p:spPr>
      </p:pic>
      <p:pic>
        <p:nvPicPr>
          <p:cNvPr id="8" name="Bildobjekt 7" descr="Pleco Chinese Dictionary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74" y="4488074"/>
            <a:ext cx="1178734" cy="1178734"/>
          </a:xfrm>
          <a:prstGeom prst="rect">
            <a:avLst/>
          </a:prstGeom>
        </p:spPr>
      </p:pic>
      <p:pic>
        <p:nvPicPr>
          <p:cNvPr id="9" name="Bildobjekt 8" descr="Taxi-book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15" y="1676124"/>
            <a:ext cx="975808" cy="9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54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info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sv-SE" sz="2800" dirty="0" smtClean="0">
                <a:latin typeface="Calibri" charset="0"/>
              </a:rPr>
              <a:t>Mer info finns på </a:t>
            </a:r>
            <a:r>
              <a:rPr lang="sv-SE" sz="2800" dirty="0" err="1" smtClean="0">
                <a:latin typeface="Calibri" charset="0"/>
              </a:rPr>
              <a:t>TMonline</a:t>
            </a:r>
            <a:endParaRPr lang="sv-SE" sz="2800" dirty="0">
              <a:latin typeface="Calibri" charset="0"/>
            </a:endParaRPr>
          </a:p>
          <a:p>
            <a:pPr lvl="1">
              <a:buFont typeface="Arial" charset="0"/>
              <a:buChar char="•"/>
            </a:pPr>
            <a:r>
              <a:rPr lang="sv-SE" dirty="0" err="1" smtClean="0">
                <a:latin typeface="Calibri" charset="0"/>
              </a:rPr>
              <a:t>iMDE</a:t>
            </a:r>
            <a:endParaRPr lang="sv-SE" dirty="0" smtClean="0">
              <a:latin typeface="Calibri" charset="0"/>
            </a:endParaRPr>
          </a:p>
          <a:p>
            <a:pPr lvl="2">
              <a:buFont typeface="Arial" charset="0"/>
              <a:buChar char="•"/>
            </a:pPr>
            <a:r>
              <a:rPr lang="sv-SE" dirty="0" smtClean="0">
                <a:latin typeface="Calibri" charset="0"/>
              </a:rPr>
              <a:t>Föreläsningsanteckningar kommer laddas upp här</a:t>
            </a:r>
          </a:p>
          <a:p>
            <a:r>
              <a:rPr lang="sv-SE" dirty="0" smtClean="0"/>
              <a:t>Info finns även på </a:t>
            </a:r>
            <a:r>
              <a:rPr lang="sv-SE" sz="2000" dirty="0" smtClean="0">
                <a:hlinkClick r:id="rId2"/>
              </a:rPr>
              <a:t>www.control.lth.se</a:t>
            </a:r>
            <a:r>
              <a:rPr lang="sv-SE" sz="2000" dirty="0">
                <a:hlinkClick r:id="rId2"/>
              </a:rPr>
              <a:t>/Education/EngineeringProgram/TMAF10.</a:t>
            </a:r>
            <a:r>
              <a:rPr lang="sv-SE" sz="2000" dirty="0" smtClean="0">
                <a:hlinkClick r:id="rId2"/>
              </a:rPr>
              <a:t>html</a:t>
            </a:r>
            <a:endParaRPr lang="sv-SE" sz="2000" dirty="0" smtClean="0"/>
          </a:p>
          <a:p>
            <a:pPr lvl="2"/>
            <a:r>
              <a:rPr lang="sv-SE" dirty="0" smtClean="0"/>
              <a:t>Uppdateras INTE regelbundet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439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KartaKin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470"/>
            <a:ext cx="6780667" cy="4853530"/>
          </a:xfrm>
          <a:prstGeom prst="rect">
            <a:avLst/>
          </a:prstGeom>
        </p:spPr>
      </p:pic>
      <p:pic>
        <p:nvPicPr>
          <p:cNvPr id="5" name="Bildobjekt 4" descr="KartaHangzhou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57" y="781783"/>
            <a:ext cx="3581536" cy="372071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3824750" y="4502498"/>
            <a:ext cx="700718" cy="6510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7"/>
          <p:cNvCxnSpPr/>
          <p:nvPr/>
        </p:nvCxnSpPr>
        <p:spPr>
          <a:xfrm flipV="1">
            <a:off x="3824750" y="781783"/>
            <a:ext cx="1530107" cy="3720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V="1">
            <a:off x="4525468" y="4502498"/>
            <a:ext cx="4410925" cy="651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5354857" y="794118"/>
            <a:ext cx="3581536" cy="37083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öger 11"/>
          <p:cNvSpPr/>
          <p:nvPr/>
        </p:nvSpPr>
        <p:spPr>
          <a:xfrm rot="1957923">
            <a:off x="3459803" y="2049646"/>
            <a:ext cx="3445195" cy="40302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1558813" y="794118"/>
            <a:ext cx="2064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H</a:t>
            </a:r>
            <a:r>
              <a:rPr lang="sv-SE" sz="3600" dirty="0" smtClean="0"/>
              <a:t>angzhou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86813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objekt 3" descr="Karta över Hangzhou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144" y="-1092994"/>
            <a:ext cx="5754688" cy="88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änster 1"/>
          <p:cNvSpPr/>
          <p:nvPr/>
        </p:nvSpPr>
        <p:spPr>
          <a:xfrm rot="18418506">
            <a:off x="2152207" y="931143"/>
            <a:ext cx="1753486" cy="30663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Vänster 3"/>
          <p:cNvSpPr/>
          <p:nvPr/>
        </p:nvSpPr>
        <p:spPr>
          <a:xfrm rot="18418506">
            <a:off x="3924777" y="447932"/>
            <a:ext cx="882946" cy="24549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1007279" y="-168"/>
            <a:ext cx="260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Yuquan</a:t>
            </a:r>
            <a:r>
              <a:rPr lang="sv-SE" dirty="0" smtClean="0"/>
              <a:t> campus (</a:t>
            </a:r>
            <a:r>
              <a:rPr lang="sv-SE" dirty="0" err="1" smtClean="0"/>
              <a:t>housing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4746508" y="6072"/>
            <a:ext cx="222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Xixi</a:t>
            </a:r>
            <a:r>
              <a:rPr lang="sv-SE" dirty="0" smtClean="0"/>
              <a:t> campus (</a:t>
            </a:r>
            <a:r>
              <a:rPr lang="sv-SE" dirty="0" err="1" smtClean="0"/>
              <a:t>lectures</a:t>
            </a:r>
            <a:r>
              <a:rPr lang="sv-SE" dirty="0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218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Bostad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Ni kommer att bo på </a:t>
            </a:r>
            <a:r>
              <a:rPr lang="sv-SE" dirty="0" err="1" smtClean="0"/>
              <a:t>Yuquan</a:t>
            </a:r>
            <a:r>
              <a:rPr lang="sv-SE" dirty="0" smtClean="0"/>
              <a:t> campus</a:t>
            </a:r>
          </a:p>
          <a:p>
            <a:r>
              <a:rPr lang="sv-SE" dirty="0" smtClean="0"/>
              <a:t>Rum med 2 studenter i varje</a:t>
            </a:r>
          </a:p>
          <a:p>
            <a:r>
              <a:rPr lang="sv-SE" dirty="0" smtClean="0"/>
              <a:t>Adress: </a:t>
            </a:r>
            <a:r>
              <a:rPr lang="sv-SE" dirty="0"/>
              <a:t>No. 31 </a:t>
            </a:r>
            <a:r>
              <a:rPr lang="sv-SE" dirty="0" err="1"/>
              <a:t>Dorm</a:t>
            </a:r>
            <a:r>
              <a:rPr lang="sv-SE" dirty="0"/>
              <a:t> </a:t>
            </a:r>
            <a:r>
              <a:rPr lang="sv-SE" dirty="0" err="1" smtClean="0"/>
              <a:t>Building</a:t>
            </a:r>
            <a:r>
              <a:rPr lang="sv-SE" dirty="0" smtClean="0"/>
              <a:t>, </a:t>
            </a:r>
            <a:r>
              <a:rPr lang="sv-SE" dirty="0" err="1" smtClean="0"/>
              <a:t>Yuquan</a:t>
            </a:r>
            <a:r>
              <a:rPr lang="sv-SE" dirty="0" smtClean="0"/>
              <a:t> Campus</a:t>
            </a:r>
          </a:p>
          <a:p>
            <a:r>
              <a:rPr lang="sv-SE" dirty="0" smtClean="0"/>
              <a:t>Pris: 50 RMB/</a:t>
            </a:r>
            <a:r>
              <a:rPr lang="sv-SE" dirty="0" err="1" smtClean="0"/>
              <a:t>night</a:t>
            </a:r>
            <a:r>
              <a:rPr lang="sv-SE" dirty="0"/>
              <a:t> </a:t>
            </a:r>
            <a:r>
              <a:rPr lang="sv-SE" dirty="0" smtClean="0"/>
              <a:t>per student</a:t>
            </a:r>
          </a:p>
          <a:p>
            <a:pPr lvl="1">
              <a:spcBef>
                <a:spcPct val="50000"/>
              </a:spcBef>
              <a:defRPr/>
            </a:pPr>
            <a:r>
              <a:rPr lang="sv-SE" dirty="0"/>
              <a:t>Check in: </a:t>
            </a:r>
            <a:r>
              <a:rPr lang="sv-SE" dirty="0" err="1"/>
              <a:t>Sunday</a:t>
            </a:r>
            <a:r>
              <a:rPr lang="sv-SE" dirty="0"/>
              <a:t> 8/9 </a:t>
            </a:r>
          </a:p>
          <a:p>
            <a:pPr lvl="1">
              <a:spcBef>
                <a:spcPct val="50000"/>
              </a:spcBef>
              <a:defRPr/>
            </a:pPr>
            <a:r>
              <a:rPr lang="sv-SE" dirty="0"/>
              <a:t>Check </a:t>
            </a:r>
            <a:r>
              <a:rPr lang="sv-SE" dirty="0" err="1"/>
              <a:t>out</a:t>
            </a:r>
            <a:r>
              <a:rPr lang="sv-SE" dirty="0"/>
              <a:t>: </a:t>
            </a:r>
            <a:r>
              <a:rPr lang="sv-SE" dirty="0" err="1"/>
              <a:t>Sunday</a:t>
            </a:r>
            <a:r>
              <a:rPr lang="sv-SE" dirty="0"/>
              <a:t> 20/</a:t>
            </a:r>
            <a:r>
              <a:rPr lang="sv-SE" dirty="0" smtClean="0"/>
              <a:t>10</a:t>
            </a:r>
          </a:p>
          <a:p>
            <a:pPr lvl="1">
              <a:spcBef>
                <a:spcPct val="50000"/>
              </a:spcBef>
              <a:defRPr/>
            </a:pPr>
            <a:r>
              <a:rPr lang="sv-SE" dirty="0" smtClean="0"/>
              <a:t>Reception finns i byggnaden ”International College” </a:t>
            </a:r>
            <a:r>
              <a:rPr lang="sv-SE" dirty="0" err="1" smtClean="0"/>
              <a:t>next</a:t>
            </a:r>
            <a:r>
              <a:rPr lang="sv-SE" dirty="0" smtClean="0"/>
              <a:t> door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Dorm</a:t>
            </a:r>
            <a:r>
              <a:rPr lang="sv-SE" dirty="0" smtClean="0"/>
              <a:t> </a:t>
            </a:r>
            <a:r>
              <a:rPr lang="sv-SE" dirty="0" err="1" smtClean="0"/>
              <a:t>Building</a:t>
            </a:r>
            <a:r>
              <a:rPr lang="sv-SE" dirty="0" smtClean="0"/>
              <a:t> No 31.</a:t>
            </a:r>
          </a:p>
          <a:p>
            <a:r>
              <a:rPr lang="sv-SE" dirty="0" smtClean="0"/>
              <a:t>Betalning sker Cash under första veckan direkt till International College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880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KartaYuqua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777"/>
            <a:ext cx="9144000" cy="5814223"/>
          </a:xfrm>
          <a:prstGeom prst="rect">
            <a:avLst/>
          </a:prstGeom>
        </p:spPr>
      </p:pic>
      <p:sp>
        <p:nvSpPr>
          <p:cNvPr id="5" name="Vänster 4"/>
          <p:cNvSpPr/>
          <p:nvPr/>
        </p:nvSpPr>
        <p:spPr>
          <a:xfrm rot="14065593">
            <a:off x="4046375" y="1842520"/>
            <a:ext cx="3643780" cy="30084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Vänster 5"/>
          <p:cNvSpPr/>
          <p:nvPr/>
        </p:nvSpPr>
        <p:spPr>
          <a:xfrm rot="14065593">
            <a:off x="5424946" y="1636351"/>
            <a:ext cx="2763376" cy="330311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6116686" y="333420"/>
            <a:ext cx="24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Building</a:t>
            </a:r>
            <a:r>
              <a:rPr lang="sv-SE" dirty="0" smtClean="0"/>
              <a:t> No. 31 (</a:t>
            </a:r>
            <a:r>
              <a:rPr lang="sv-SE" dirty="0" err="1" smtClean="0"/>
              <a:t>Dorms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663310" y="301154"/>
            <a:ext cx="214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International College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429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Ankomst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5988"/>
          </a:xfrm>
        </p:spPr>
        <p:txBody>
          <a:bodyPr>
            <a:normAutofit/>
          </a:bodyPr>
          <a:lstStyle/>
          <a:p>
            <a:r>
              <a:rPr lang="sv-SE" sz="2800" dirty="0" smtClean="0"/>
              <a:t>När ni kommer till Hangzhou vill ni antagligen resa med taxi (billigt) till </a:t>
            </a:r>
            <a:r>
              <a:rPr lang="sv-SE" sz="2800" dirty="0" err="1" smtClean="0"/>
              <a:t>Yuquan</a:t>
            </a:r>
            <a:r>
              <a:rPr lang="sv-SE" sz="2800" dirty="0" smtClean="0"/>
              <a:t> campus och international College. </a:t>
            </a:r>
          </a:p>
          <a:p>
            <a:r>
              <a:rPr lang="sv-SE" sz="2800" dirty="0" smtClean="0"/>
              <a:t>Ta med instruktioner på kinesiska till taxi chauffören, engelska funkar inte.</a:t>
            </a:r>
          </a:p>
          <a:p>
            <a:endParaRPr lang="sv-SE" sz="2800" dirty="0" smtClean="0"/>
          </a:p>
          <a:p>
            <a:endParaRPr lang="sv-SE" sz="2800" dirty="0" smtClean="0"/>
          </a:p>
          <a:p>
            <a:endParaRPr lang="sv-SE" sz="2800" dirty="0"/>
          </a:p>
        </p:txBody>
      </p:sp>
      <p:pic>
        <p:nvPicPr>
          <p:cNvPr id="4" name="Bildobjekt 3" descr="DirectionsNorthGat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31" y="4627964"/>
            <a:ext cx="7082920" cy="20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Klimatet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mycket varmt i </a:t>
            </a:r>
            <a:r>
              <a:rPr lang="sv-SE" dirty="0" err="1" smtClean="0"/>
              <a:t>Sept</a:t>
            </a:r>
            <a:r>
              <a:rPr lang="sv-SE" dirty="0" smtClean="0"/>
              <a:t> (25-35 grader)</a:t>
            </a:r>
            <a:endParaRPr lang="sv-SE" dirty="0"/>
          </a:p>
          <a:p>
            <a:r>
              <a:rPr lang="sv-SE" dirty="0" smtClean="0"/>
              <a:t>varmt i oktober (18-25 grader)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088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Kontaktperson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4987960" cy="415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/>
              <a:t>XU </a:t>
            </a:r>
            <a:r>
              <a:rPr lang="sv-SE" sz="2600" dirty="0" err="1"/>
              <a:t>Xiaohang</a:t>
            </a:r>
            <a:r>
              <a:rPr lang="sv-SE" sz="2600" dirty="0"/>
              <a:t> </a:t>
            </a:r>
            <a:r>
              <a:rPr lang="sv-SE" sz="2600" dirty="0" smtClean="0"/>
              <a:t>”George”</a:t>
            </a:r>
            <a:endParaRPr lang="sv-SE" sz="2600" dirty="0"/>
          </a:p>
          <a:p>
            <a:pPr marL="0" indent="0">
              <a:buNone/>
            </a:pPr>
            <a:r>
              <a:rPr lang="sv-SE" sz="2000" dirty="0"/>
              <a:t>Vice Director</a:t>
            </a:r>
            <a:br>
              <a:rPr lang="sv-SE" sz="2000" dirty="0"/>
            </a:br>
            <a:r>
              <a:rPr lang="sv-SE" sz="2000" dirty="0"/>
              <a:t>Short-Term Project </a:t>
            </a:r>
            <a:r>
              <a:rPr lang="sv-SE" sz="2000" dirty="0" err="1"/>
              <a:t>Coordinator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Office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Chinese</a:t>
            </a:r>
            <a:r>
              <a:rPr lang="sv-SE" sz="2000" dirty="0"/>
              <a:t> Programs</a:t>
            </a:r>
          </a:p>
          <a:p>
            <a:pPr marL="0" indent="0">
              <a:buNone/>
            </a:pPr>
            <a:r>
              <a:rPr lang="sv-SE" sz="2000" dirty="0"/>
              <a:t>International College</a:t>
            </a:r>
            <a:br>
              <a:rPr lang="sv-SE" sz="2000" dirty="0"/>
            </a:br>
            <a:r>
              <a:rPr lang="sv-SE" sz="2000" dirty="0"/>
              <a:t>Zhejiang University</a:t>
            </a:r>
          </a:p>
          <a:p>
            <a:pPr marL="0" indent="0">
              <a:buNone/>
            </a:pPr>
            <a:r>
              <a:rPr lang="sv-SE" sz="2000" dirty="0"/>
              <a:t>Tel: 86-571-8795 </a:t>
            </a:r>
            <a:r>
              <a:rPr lang="sv-SE" sz="2000" dirty="0" smtClean="0"/>
              <a:t>1718</a:t>
            </a:r>
            <a:endParaRPr lang="sv-SE" sz="2000" dirty="0"/>
          </a:p>
          <a:p>
            <a:pPr marL="0" indent="0">
              <a:buNone/>
            </a:pPr>
            <a:r>
              <a:rPr lang="sv-SE" sz="2000" dirty="0"/>
              <a:t>Fax: 86-571-8795 </a:t>
            </a:r>
            <a:r>
              <a:rPr lang="sv-SE" sz="2000" dirty="0" smtClean="0"/>
              <a:t>1755</a:t>
            </a:r>
          </a:p>
          <a:p>
            <a:pPr marL="0" indent="0">
              <a:buNone/>
            </a:pPr>
            <a:r>
              <a:rPr lang="sv-SE" sz="2000" dirty="0"/>
              <a:t>Email: xuxh101@zju.edu.cn</a:t>
            </a:r>
          </a:p>
          <a:p>
            <a:endParaRPr lang="sv-SE" dirty="0"/>
          </a:p>
        </p:txBody>
      </p:sp>
      <p:pic>
        <p:nvPicPr>
          <p:cNvPr id="4" name="Bildobjekt 3" descr="Geror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61" y="1643998"/>
            <a:ext cx="4218838" cy="32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Föreberedelse</a:t>
            </a:r>
            <a:r>
              <a:rPr lang="sv-SE" dirty="0" smtClean="0"/>
              <a:t> - ID foto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Ta med 3 foton</a:t>
            </a:r>
            <a:r>
              <a:rPr lang="sv-SE" dirty="0"/>
              <a:t> </a:t>
            </a:r>
            <a:r>
              <a:rPr lang="sv-SE" dirty="0" smtClean="0"/>
              <a:t>på dig själv (typ passfoto)</a:t>
            </a:r>
          </a:p>
          <a:p>
            <a:r>
              <a:rPr lang="sv-SE" dirty="0" smtClean="0"/>
              <a:t>Ska användas till student-ID </a:t>
            </a:r>
            <a:r>
              <a:rPr lang="sv-SE" dirty="0" err="1" smtClean="0"/>
              <a:t>etc</a:t>
            </a:r>
            <a:endParaRPr lang="sv-SE" dirty="0" smtClean="0"/>
          </a:p>
          <a:p>
            <a:r>
              <a:rPr lang="sv-SE" dirty="0" smtClean="0"/>
              <a:t>Skriv namn på baksidan av alla 3 fotona.</a:t>
            </a:r>
          </a:p>
          <a:p>
            <a:r>
              <a:rPr lang="sv-SE" dirty="0" smtClean="0"/>
              <a:t>Ska lämnas in till George första veckan.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534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MDE-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iMDE-template 2.potx</Template>
  <TotalTime>11556</TotalTime>
  <Words>580</Words>
  <Application>Microsoft Macintosh PowerPoint</Application>
  <PresentationFormat>Bildspel på skärmen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iMDE-template 2</vt:lpstr>
      <vt:lpstr>iMDE: international Market-Driven Engineering</vt:lpstr>
      <vt:lpstr>PowerPoint-presentation</vt:lpstr>
      <vt:lpstr>PowerPoint-presentation</vt:lpstr>
      <vt:lpstr>Bostad</vt:lpstr>
      <vt:lpstr>PowerPoint-presentation</vt:lpstr>
      <vt:lpstr>Ankomst</vt:lpstr>
      <vt:lpstr>Klimatet</vt:lpstr>
      <vt:lpstr>Kontaktperson</vt:lpstr>
      <vt:lpstr>Föreberedelse - ID foto</vt:lpstr>
      <vt:lpstr>Förberedelse - iMDE</vt:lpstr>
      <vt:lpstr>Insurance</vt:lpstr>
      <vt:lpstr>Elective Course and  Chinese Culture Course</vt:lpstr>
      <vt:lpstr>Elective Course and  Chinese Culture Course</vt:lpstr>
      <vt:lpstr>There is an App for that</vt:lpstr>
      <vt:lpstr>Mer info</vt:lpstr>
    </vt:vector>
  </TitlesOfParts>
  <Company>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iMDE: international Market-Driven Engineering</dc:title>
  <dc:creator>Reglerteknik</dc:creator>
  <cp:lastModifiedBy>Carl-Henric Nilsson</cp:lastModifiedBy>
  <cp:revision>78</cp:revision>
  <dcterms:created xsi:type="dcterms:W3CDTF">2012-05-20T20:58:46Z</dcterms:created>
  <dcterms:modified xsi:type="dcterms:W3CDTF">2013-08-28T10:53:48Z</dcterms:modified>
</cp:coreProperties>
</file>