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tiff" ContentType="image/tiff"/>
  <Default Extension="emf" ContentType="image/x-emf"/>
  <Default Extension="jpe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4" r:id="rId4"/>
    <p:sldId id="267" r:id="rId5"/>
    <p:sldId id="265" r:id="rId6"/>
    <p:sldId id="266" r:id="rId7"/>
    <p:sldId id="263" r:id="rId8"/>
    <p:sldId id="261" r:id="rId9"/>
    <p:sldId id="262" r:id="rId10"/>
    <p:sldId id="268" r:id="rId1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098550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965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6EC-4046-BB4A-A8D0-7D0C90DB5374}" type="datetimeFigureOut">
              <a:rPr lang="sv-SE" smtClean="0"/>
              <a:pPr/>
              <a:t>2012-10-08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8" name="Bildobjekt 7" descr="TM-Global-Logo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1" t="45968" r="24579" b="26470"/>
          <a:stretch/>
        </p:blipFill>
        <p:spPr>
          <a:xfrm>
            <a:off x="2995591" y="4993723"/>
            <a:ext cx="2841479" cy="1158010"/>
          </a:xfrm>
          <a:prstGeom prst="rect">
            <a:avLst/>
          </a:prstGeom>
        </p:spPr>
      </p:pic>
      <p:pic>
        <p:nvPicPr>
          <p:cNvPr id="9" name="Bildobjekt 8" descr="lu-logo-1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37" y="4836378"/>
            <a:ext cx="2301986" cy="1472700"/>
          </a:xfrm>
          <a:prstGeom prst="rect">
            <a:avLst/>
          </a:prstGeom>
        </p:spPr>
      </p:pic>
      <p:grpSp>
        <p:nvGrpSpPr>
          <p:cNvPr id="10" name="Grupp 9"/>
          <p:cNvGrpSpPr/>
          <p:nvPr userDrawn="1"/>
        </p:nvGrpSpPr>
        <p:grpSpPr>
          <a:xfrm>
            <a:off x="350276" y="4839483"/>
            <a:ext cx="2042647" cy="1466490"/>
            <a:chOff x="352890" y="5000365"/>
            <a:chExt cx="2042647" cy="1466490"/>
          </a:xfrm>
        </p:grpSpPr>
        <p:pic>
          <p:nvPicPr>
            <p:cNvPr id="11" name="Bildobjekt 10" descr="ZJU-logo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589" y="5000365"/>
              <a:ext cx="1020021" cy="1020021"/>
            </a:xfrm>
            <a:prstGeom prst="rect">
              <a:avLst/>
            </a:prstGeom>
          </p:spPr>
        </p:pic>
        <p:sp>
          <p:nvSpPr>
            <p:cNvPr id="12" name="textruta 11"/>
            <p:cNvSpPr txBox="1"/>
            <p:nvPr/>
          </p:nvSpPr>
          <p:spPr>
            <a:xfrm>
              <a:off x="352890" y="6128301"/>
              <a:ext cx="20426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ZHEJIANG UNIVERSITY</a:t>
              </a:r>
              <a:endParaRPr lang="sv-SE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7557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1094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6EC-4046-BB4A-A8D0-7D0C90DB5374}" type="datetimeFigureOut">
              <a:rPr lang="sv-SE" smtClean="0"/>
              <a:pPr/>
              <a:t>2012-10-08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7" name="Bildobjekt 6" descr="TM-Global-Logo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1" t="45968" r="24579" b="26470"/>
          <a:stretch/>
        </p:blipFill>
        <p:spPr>
          <a:xfrm>
            <a:off x="3606803" y="5911145"/>
            <a:ext cx="2032349" cy="82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53A6-346D-429D-8977-48D811F72038}" type="datetimeFigureOut">
              <a:rPr lang="en-GB" smtClean="0"/>
              <a:pPr/>
              <a:t>2012-10-08</a:t>
            </a:fld>
            <a:endParaRPr lang="en-GB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A666-46A4-4723-978B-392B44CAB17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20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53A6-346D-429D-8977-48D811F72038}" type="datetimeFigureOut">
              <a:rPr lang="en-GB" smtClean="0"/>
              <a:pPr/>
              <a:t>2012-10-08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A666-46A4-4723-978B-392B44CAB17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2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E6EC-4046-BB4A-A8D0-7D0C90DB5374}" type="datetimeFigureOut">
              <a:rPr lang="sv-SE" smtClean="0"/>
              <a:pPr/>
              <a:t>2012-10-08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299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supcon.com" TargetMode="External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973314"/>
            <a:ext cx="7772400" cy="1470025"/>
          </a:xfrm>
        </p:spPr>
        <p:txBody>
          <a:bodyPr/>
          <a:lstStyle/>
          <a:p>
            <a:r>
              <a:rPr lang="sv-SE" dirty="0" err="1" smtClean="0"/>
              <a:t>iMDE</a:t>
            </a:r>
            <a:r>
              <a:rPr lang="sv-SE" dirty="0" smtClean="0"/>
              <a:t>: international Market-Driven </a:t>
            </a:r>
            <a:r>
              <a:rPr lang="sv-SE" dirty="0" err="1" smtClean="0"/>
              <a:t>Engineering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75605" y="2898422"/>
            <a:ext cx="7178983" cy="1752600"/>
          </a:xfrm>
        </p:spPr>
        <p:txBody>
          <a:bodyPr>
            <a:normAutofit fontScale="92500"/>
          </a:bodyPr>
          <a:lstStyle/>
          <a:p>
            <a:r>
              <a:rPr lang="sv-SE" dirty="0" smtClean="0"/>
              <a:t>Company visit 2</a:t>
            </a:r>
          </a:p>
          <a:p>
            <a:r>
              <a:rPr lang="sv-SE" dirty="0" err="1" smtClean="0"/>
              <a:t>Supcon</a:t>
            </a:r>
            <a:endParaRPr lang="sv-SE" dirty="0" smtClean="0"/>
          </a:p>
          <a:p>
            <a:r>
              <a:rPr lang="sv-SE" dirty="0" smtClean="0"/>
              <a:t>(”</a:t>
            </a:r>
            <a:r>
              <a:rPr lang="sv-SE" dirty="0" err="1" smtClean="0"/>
              <a:t>control</a:t>
            </a:r>
            <a:r>
              <a:rPr lang="sv-SE" dirty="0" smtClean="0"/>
              <a:t> systems for </a:t>
            </a:r>
            <a:r>
              <a:rPr lang="sv-SE" dirty="0" err="1" smtClean="0"/>
              <a:t>industrial</a:t>
            </a:r>
            <a:r>
              <a:rPr lang="sv-SE" dirty="0" smtClean="0"/>
              <a:t> </a:t>
            </a:r>
            <a:r>
              <a:rPr lang="sv-SE" dirty="0" err="1" smtClean="0"/>
              <a:t>production</a:t>
            </a:r>
            <a:r>
              <a:rPr lang="sv-SE" dirty="0" smtClean="0"/>
              <a:t>”)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775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err="1" smtClean="0"/>
              <a:t>Other</a:t>
            </a:r>
            <a:r>
              <a:rPr lang="sv-SE" dirty="0" smtClean="0"/>
              <a:t> info</a:t>
            </a:r>
            <a:endParaRPr lang="sv-SE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457200" y="1388576"/>
            <a:ext cx="8432428" cy="5257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600" dirty="0" smtClean="0"/>
              <a:t>New </a:t>
            </a:r>
            <a:r>
              <a:rPr lang="sv-SE" sz="2600" dirty="0" err="1" smtClean="0"/>
              <a:t>Lecturehall</a:t>
            </a:r>
            <a:r>
              <a:rPr lang="sv-SE" sz="2600" dirty="0"/>
              <a:t> </a:t>
            </a:r>
            <a:r>
              <a:rPr lang="sv-SE" sz="2600" dirty="0" err="1" smtClean="0"/>
              <a:t>Friday</a:t>
            </a:r>
            <a:r>
              <a:rPr lang="sv-SE" sz="2600" dirty="0" smtClean="0"/>
              <a:t> 12/</a:t>
            </a:r>
            <a:r>
              <a:rPr lang="sv-SE" sz="2600" dirty="0"/>
              <a:t>10: </a:t>
            </a:r>
            <a:r>
              <a:rPr lang="sv-SE" sz="2600" dirty="0" err="1"/>
              <a:t>Room</a:t>
            </a:r>
            <a:r>
              <a:rPr lang="sv-SE" sz="2600" dirty="0"/>
              <a:t> 200 in West 1 </a:t>
            </a:r>
            <a:r>
              <a:rPr lang="sv-SE" sz="2600" dirty="0" err="1"/>
              <a:t>Building</a:t>
            </a:r>
            <a:r>
              <a:rPr lang="sv-SE" sz="2600" dirty="0"/>
              <a:t> on </a:t>
            </a:r>
            <a:r>
              <a:rPr lang="sv-SE" sz="2600" dirty="0" err="1"/>
              <a:t>Xixi</a:t>
            </a:r>
            <a:r>
              <a:rPr lang="sv-SE" sz="2600" dirty="0"/>
              <a:t> Campus (the </a:t>
            </a:r>
            <a:r>
              <a:rPr lang="sv-SE" sz="2600" dirty="0" err="1"/>
              <a:t>first</a:t>
            </a:r>
            <a:r>
              <a:rPr lang="sv-SE" sz="2600" dirty="0"/>
              <a:t> </a:t>
            </a:r>
            <a:r>
              <a:rPr lang="sv-SE" sz="2600" dirty="0" err="1"/>
              <a:t>building</a:t>
            </a:r>
            <a:r>
              <a:rPr lang="sv-SE" sz="2600" dirty="0"/>
              <a:t> on the </a:t>
            </a:r>
            <a:r>
              <a:rPr lang="sv-SE" sz="2600" dirty="0" err="1"/>
              <a:t>left</a:t>
            </a:r>
            <a:r>
              <a:rPr lang="sv-SE" sz="2600" dirty="0"/>
              <a:t> </a:t>
            </a:r>
            <a:r>
              <a:rPr lang="sv-SE" sz="2600" dirty="0" err="1"/>
              <a:t>side</a:t>
            </a:r>
            <a:r>
              <a:rPr lang="sv-SE" sz="2600" dirty="0"/>
              <a:t> </a:t>
            </a:r>
            <a:r>
              <a:rPr lang="sv-SE" sz="2600" dirty="0" err="1"/>
              <a:t>when</a:t>
            </a:r>
            <a:r>
              <a:rPr lang="sv-SE" sz="2600" dirty="0"/>
              <a:t> </a:t>
            </a:r>
            <a:r>
              <a:rPr lang="sv-SE" sz="2600" dirty="0" err="1"/>
              <a:t>you</a:t>
            </a:r>
            <a:r>
              <a:rPr lang="sv-SE" sz="2600" dirty="0"/>
              <a:t> </a:t>
            </a:r>
            <a:r>
              <a:rPr lang="sv-SE" sz="2600" dirty="0" err="1"/>
              <a:t>enter</a:t>
            </a:r>
            <a:r>
              <a:rPr lang="sv-SE" sz="2600" dirty="0"/>
              <a:t> the </a:t>
            </a:r>
            <a:r>
              <a:rPr lang="sv-SE" sz="2600" dirty="0" err="1"/>
              <a:t>main</a:t>
            </a:r>
            <a:r>
              <a:rPr lang="sv-SE" sz="2600" dirty="0"/>
              <a:t> gate </a:t>
            </a:r>
            <a:r>
              <a:rPr lang="sv-SE" sz="2600" dirty="0" err="1"/>
              <a:t>of</a:t>
            </a:r>
            <a:r>
              <a:rPr lang="sv-SE" sz="2600" dirty="0"/>
              <a:t> </a:t>
            </a:r>
            <a:r>
              <a:rPr lang="sv-SE" sz="2600" dirty="0" err="1"/>
              <a:t>Xixi</a:t>
            </a:r>
            <a:r>
              <a:rPr lang="sv-SE" sz="2600" dirty="0"/>
              <a:t> campus</a:t>
            </a:r>
            <a:r>
              <a:rPr lang="sv-SE" sz="2600" dirty="0" smtClean="0"/>
              <a:t>)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 err="1" smtClean="0"/>
              <a:t>Each</a:t>
            </a:r>
            <a:r>
              <a:rPr lang="sv-SE" sz="2600" dirty="0" smtClean="0"/>
              <a:t> </a:t>
            </a:r>
            <a:r>
              <a:rPr lang="sv-SE" sz="2600" dirty="0" err="1" smtClean="0"/>
              <a:t>group</a:t>
            </a:r>
            <a:r>
              <a:rPr lang="sv-SE" sz="2600" dirty="0" smtClean="0"/>
              <a:t> </a:t>
            </a:r>
            <a:r>
              <a:rPr lang="sv-SE" sz="2600" dirty="0" err="1" smtClean="0"/>
              <a:t>to</a:t>
            </a:r>
            <a:r>
              <a:rPr lang="sv-SE" sz="2600" dirty="0" smtClean="0"/>
              <a:t> email </a:t>
            </a:r>
            <a:r>
              <a:rPr lang="sv-SE" sz="2600" dirty="0" err="1" smtClean="0"/>
              <a:t>me</a:t>
            </a:r>
            <a:r>
              <a:rPr lang="sv-SE" sz="2600" dirty="0" smtClean="0"/>
              <a:t> passfotos </a:t>
            </a:r>
            <a:r>
              <a:rPr lang="sv-SE" sz="2600" dirty="0" err="1" smtClean="0"/>
              <a:t>of</a:t>
            </a:r>
            <a:r>
              <a:rPr lang="sv-SE" sz="2600" dirty="0" smtClean="0"/>
              <a:t> the </a:t>
            </a:r>
            <a:r>
              <a:rPr lang="sv-SE" sz="2600" dirty="0" err="1" smtClean="0"/>
              <a:t>group</a:t>
            </a:r>
            <a:r>
              <a:rPr lang="sv-SE" sz="2600" dirty="0" smtClean="0"/>
              <a:t> </a:t>
            </a:r>
            <a:r>
              <a:rPr lang="sv-SE" sz="2600" dirty="0" err="1" smtClean="0"/>
              <a:t>members</a:t>
            </a:r>
            <a:r>
              <a:rPr lang="sv-SE" sz="2600" dirty="0" smtClean="0"/>
              <a:t>. I </a:t>
            </a:r>
            <a:r>
              <a:rPr lang="sv-SE" sz="2600" dirty="0" err="1" smtClean="0"/>
              <a:t>already</a:t>
            </a:r>
            <a:r>
              <a:rPr lang="sv-SE" sz="2600" dirty="0" smtClean="0"/>
              <a:t> </a:t>
            </a:r>
            <a:r>
              <a:rPr lang="sv-SE" sz="2600" dirty="0" err="1" smtClean="0"/>
              <a:t>have</a:t>
            </a:r>
            <a:r>
              <a:rPr lang="sv-SE" sz="2600" dirty="0" smtClean="0"/>
              <a:t> </a:t>
            </a:r>
            <a:r>
              <a:rPr lang="sv-SE" sz="2600" dirty="0" err="1" smtClean="0"/>
              <a:t>photos</a:t>
            </a:r>
            <a:r>
              <a:rPr lang="sv-SE" sz="2600" dirty="0" smtClean="0"/>
              <a:t> </a:t>
            </a:r>
            <a:r>
              <a:rPr lang="sv-SE" sz="2600" dirty="0" err="1" smtClean="0"/>
              <a:t>of</a:t>
            </a:r>
            <a:r>
              <a:rPr lang="sv-SE" sz="2600" dirty="0" smtClean="0"/>
              <a:t> the Swedish students.</a:t>
            </a:r>
          </a:p>
          <a:p>
            <a:pPr marL="0" indent="0">
              <a:buNone/>
            </a:pPr>
            <a:endParaRPr lang="sv-SE" sz="2600" dirty="0" smtClean="0"/>
          </a:p>
          <a:p>
            <a:pPr marL="0" indent="0">
              <a:buNone/>
            </a:pPr>
            <a:r>
              <a:rPr lang="sv-SE" sz="2600" dirty="0" err="1" smtClean="0"/>
              <a:t>Please</a:t>
            </a:r>
            <a:r>
              <a:rPr lang="sv-SE" sz="2600" dirty="0" smtClean="0"/>
              <a:t> reserv </a:t>
            </a:r>
            <a:r>
              <a:rPr lang="sv-SE" sz="2600" dirty="0" err="1" smtClean="0"/>
              <a:t>Wednesday</a:t>
            </a:r>
            <a:r>
              <a:rPr lang="sv-SE" sz="2600" dirty="0" smtClean="0"/>
              <a:t> </a:t>
            </a:r>
            <a:r>
              <a:rPr lang="sv-SE" sz="2600" dirty="0" err="1" smtClean="0"/>
              <a:t>evening</a:t>
            </a:r>
            <a:r>
              <a:rPr lang="sv-SE" sz="2600" dirty="0" smtClean="0"/>
              <a:t> (17/10) for a </a:t>
            </a:r>
            <a:r>
              <a:rPr lang="sv-SE" sz="2600" dirty="0"/>
              <a:t>l</a:t>
            </a:r>
            <a:r>
              <a:rPr lang="sv-SE" sz="2600" dirty="0" smtClean="0"/>
              <a:t>ast joint </a:t>
            </a:r>
            <a:r>
              <a:rPr lang="sv-SE" sz="2600" dirty="0" err="1" smtClean="0"/>
              <a:t>course</a:t>
            </a:r>
            <a:r>
              <a:rPr lang="sv-SE" sz="2600" dirty="0" smtClean="0"/>
              <a:t> </a:t>
            </a:r>
            <a:r>
              <a:rPr lang="sv-SE" sz="2600" dirty="0" err="1" smtClean="0"/>
              <a:t>activity</a:t>
            </a:r>
            <a:r>
              <a:rPr lang="sv-SE" sz="2600" dirty="0" smtClean="0"/>
              <a:t> (</a:t>
            </a:r>
            <a:r>
              <a:rPr lang="sv-SE" sz="2600" dirty="0" err="1" smtClean="0"/>
              <a:t>informal</a:t>
            </a:r>
            <a:r>
              <a:rPr lang="sv-SE" sz="2600" dirty="0" smtClean="0"/>
              <a:t>). </a:t>
            </a:r>
            <a:r>
              <a:rPr lang="sv-SE" sz="2600" dirty="0" err="1" smtClean="0"/>
              <a:t>More</a:t>
            </a:r>
            <a:r>
              <a:rPr lang="sv-SE" sz="2600" dirty="0" smtClean="0"/>
              <a:t> info </a:t>
            </a:r>
            <a:r>
              <a:rPr lang="sv-SE" sz="2600" dirty="0" err="1" smtClean="0"/>
              <a:t>to</a:t>
            </a:r>
            <a:r>
              <a:rPr lang="sv-SE" sz="2600" dirty="0" smtClean="0"/>
              <a:t> come.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i="1" dirty="0" smtClean="0"/>
              <a:t>Swedish students: </a:t>
            </a:r>
            <a:r>
              <a:rPr lang="sv-SE" sz="2600" dirty="0" err="1" smtClean="0"/>
              <a:t>Tomorrow</a:t>
            </a:r>
            <a:r>
              <a:rPr lang="sv-SE" sz="2600" dirty="0" smtClean="0"/>
              <a:t> </a:t>
            </a:r>
            <a:r>
              <a:rPr lang="sv-SE" sz="2600" dirty="0" err="1" smtClean="0"/>
              <a:t>there</a:t>
            </a:r>
            <a:r>
              <a:rPr lang="sv-SE" sz="2600" dirty="0" smtClean="0"/>
              <a:t> </a:t>
            </a:r>
            <a:r>
              <a:rPr lang="sv-SE" sz="2600" dirty="0" err="1" smtClean="0"/>
              <a:t>will</a:t>
            </a:r>
            <a:r>
              <a:rPr lang="sv-SE" sz="2600" dirty="0" smtClean="0"/>
              <a:t> be a </a:t>
            </a:r>
            <a:r>
              <a:rPr lang="sv-SE" sz="2600" dirty="0" err="1" smtClean="0"/>
              <a:t>lecture</a:t>
            </a:r>
            <a:r>
              <a:rPr lang="sv-SE" sz="2600" dirty="0" smtClean="0"/>
              <a:t> </a:t>
            </a:r>
            <a:r>
              <a:rPr lang="sv-SE" sz="2600" dirty="0" err="1" smtClean="0"/>
              <a:t>about</a:t>
            </a:r>
            <a:r>
              <a:rPr lang="sv-SE" sz="2600" dirty="0" smtClean="0"/>
              <a:t> </a:t>
            </a:r>
            <a:r>
              <a:rPr lang="sv-SE" sz="2600" dirty="0" err="1" smtClean="0"/>
              <a:t>Chinese</a:t>
            </a:r>
            <a:r>
              <a:rPr lang="sv-SE" sz="2600" dirty="0" smtClean="0"/>
              <a:t> </a:t>
            </a:r>
            <a:r>
              <a:rPr lang="sv-SE" sz="2600" dirty="0" err="1" smtClean="0"/>
              <a:t>Calligraphy</a:t>
            </a:r>
            <a:r>
              <a:rPr lang="sv-SE" sz="2600" dirty="0" smtClean="0"/>
              <a:t> and </a:t>
            </a:r>
            <a:r>
              <a:rPr lang="sv-SE" sz="2600" dirty="0" err="1" smtClean="0"/>
              <a:t>painting</a:t>
            </a:r>
            <a:r>
              <a:rPr lang="sv-SE" sz="2600" dirty="0" smtClean="0"/>
              <a:t>. Students </a:t>
            </a:r>
            <a:r>
              <a:rPr lang="sv-SE" sz="2600" dirty="0" err="1" smtClean="0"/>
              <a:t>divided</a:t>
            </a:r>
            <a:r>
              <a:rPr lang="sv-SE" sz="2600" dirty="0" smtClean="0"/>
              <a:t> in 2 </a:t>
            </a:r>
            <a:r>
              <a:rPr lang="sv-SE" sz="2600" dirty="0" err="1" smtClean="0"/>
              <a:t>classes</a:t>
            </a:r>
            <a:r>
              <a:rPr lang="sv-SE" sz="2600" dirty="0" smtClean="0"/>
              <a:t>: </a:t>
            </a:r>
            <a:r>
              <a:rPr lang="sv-SE" sz="2600" dirty="0" err="1" smtClean="0"/>
              <a:t>Even</a:t>
            </a:r>
            <a:r>
              <a:rPr lang="sv-SE" sz="2600" dirty="0" smtClean="0"/>
              <a:t> </a:t>
            </a:r>
            <a:r>
              <a:rPr lang="sv-SE" sz="2600" dirty="0" err="1" smtClean="0"/>
              <a:t>groups</a:t>
            </a:r>
            <a:r>
              <a:rPr lang="sv-SE" sz="2600" dirty="0" smtClean="0"/>
              <a:t> in </a:t>
            </a:r>
            <a:r>
              <a:rPr lang="sv-SE" sz="2600" dirty="0" err="1" smtClean="0"/>
              <a:t>class</a:t>
            </a:r>
            <a:r>
              <a:rPr lang="sv-SE" sz="2600" dirty="0" smtClean="0"/>
              <a:t> 1. Odd </a:t>
            </a:r>
            <a:r>
              <a:rPr lang="sv-SE" sz="2600" dirty="0" err="1" smtClean="0"/>
              <a:t>groups</a:t>
            </a:r>
            <a:r>
              <a:rPr lang="sv-SE" sz="2600" dirty="0" smtClean="0"/>
              <a:t> in </a:t>
            </a:r>
            <a:r>
              <a:rPr lang="sv-SE" sz="2600" dirty="0" err="1" smtClean="0"/>
              <a:t>class</a:t>
            </a:r>
            <a:r>
              <a:rPr lang="sv-SE" sz="2600" dirty="0" smtClean="0"/>
              <a:t> 2</a:t>
            </a:r>
            <a:endParaRPr lang="sv-SE" sz="2600" dirty="0"/>
          </a:p>
          <a:p>
            <a:pPr marL="0" indent="0">
              <a:buNone/>
            </a:pPr>
            <a:endParaRPr lang="sv-SE" sz="2600" dirty="0" smtClean="0"/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val="755377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automotive-production-line-19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71" y="1291665"/>
            <a:ext cx="2783590" cy="2087693"/>
          </a:xfrm>
          <a:prstGeom prst="rect">
            <a:avLst/>
          </a:prstGeom>
        </p:spPr>
      </p:pic>
      <p:pic>
        <p:nvPicPr>
          <p:cNvPr id="4" name="Bildobjekt 3" descr="lsai_0001_0001_0_img001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71" y="3548604"/>
            <a:ext cx="2783590" cy="2883258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Production</a:t>
            </a:r>
            <a:endParaRPr lang="en-GB" dirty="0"/>
          </a:p>
        </p:txBody>
      </p:sp>
      <p:sp>
        <p:nvSpPr>
          <p:cNvPr id="6" name="Platshållare för innehåll 4"/>
          <p:cNvSpPr txBox="1">
            <a:spLocks/>
          </p:cNvSpPr>
          <p:nvPr/>
        </p:nvSpPr>
        <p:spPr>
          <a:xfrm>
            <a:off x="4304398" y="2320042"/>
            <a:ext cx="3979045" cy="30172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400" dirty="0" smtClean="0"/>
              <a:t>From: manual </a:t>
            </a:r>
            <a:r>
              <a:rPr lang="sv-SE" sz="2400" dirty="0" err="1"/>
              <a:t>production</a:t>
            </a:r>
            <a:r>
              <a:rPr lang="sv-SE" sz="2400" dirty="0" smtClean="0"/>
              <a:t>		</a:t>
            </a:r>
          </a:p>
          <a:p>
            <a:pPr marL="0" indent="0">
              <a:buNone/>
            </a:pPr>
            <a:r>
              <a:rPr lang="sv-SE" sz="2400" dirty="0" smtClean="0"/>
              <a:t>To: </a:t>
            </a:r>
            <a:r>
              <a:rPr lang="sv-SE" sz="2400" dirty="0" err="1" smtClean="0"/>
              <a:t>automated</a:t>
            </a:r>
            <a:r>
              <a:rPr lang="sv-SE" sz="2400" dirty="0" smtClean="0"/>
              <a:t> </a:t>
            </a:r>
            <a:r>
              <a:rPr lang="sv-SE" sz="2400" dirty="0" err="1" smtClean="0"/>
              <a:t>production</a:t>
            </a:r>
            <a:endParaRPr lang="sv-SE" sz="2400" dirty="0"/>
          </a:p>
          <a:p>
            <a:pPr marL="0" indent="0">
              <a:buFont typeface="Arial"/>
              <a:buNone/>
            </a:pPr>
            <a:endParaRPr lang="sv-SE" sz="2400" dirty="0" smtClean="0"/>
          </a:p>
          <a:p>
            <a:pPr>
              <a:buFont typeface="Symbol" charset="0"/>
              <a:buChar char=""/>
            </a:pPr>
            <a:r>
              <a:rPr lang="sv-SE" sz="2400" dirty="0" smtClean="0"/>
              <a:t>A </a:t>
            </a:r>
            <a:r>
              <a:rPr lang="sv-SE" sz="2400" dirty="0" err="1" smtClean="0"/>
              <a:t>journey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100+ </a:t>
            </a:r>
            <a:r>
              <a:rPr lang="sv-SE" sz="2400" dirty="0" err="1" smtClean="0"/>
              <a:t>years</a:t>
            </a:r>
            <a:endParaRPr lang="sv-SE" sz="2400" dirty="0" smtClean="0"/>
          </a:p>
          <a:p>
            <a:pPr>
              <a:buFont typeface="Symbol" charset="0"/>
              <a:buChar char=""/>
            </a:pPr>
            <a:r>
              <a:rPr lang="sv-SE" sz="2400" dirty="0" smtClean="0"/>
              <a:t> A </a:t>
            </a:r>
            <a:r>
              <a:rPr lang="sv-SE" sz="2400" dirty="0" err="1" smtClean="0"/>
              <a:t>journey</a:t>
            </a:r>
            <a:r>
              <a:rPr lang="sv-SE" sz="2400" dirty="0" smtClean="0"/>
              <a:t> </a:t>
            </a:r>
            <a:r>
              <a:rPr lang="sv-SE" sz="2400" dirty="0" err="1" smtClean="0"/>
              <a:t>filled</a:t>
            </a:r>
            <a:r>
              <a:rPr lang="sv-SE" sz="2400" dirty="0" smtClean="0"/>
              <a:t> </a:t>
            </a:r>
            <a:r>
              <a:rPr lang="sv-SE" sz="2400" dirty="0" err="1" smtClean="0"/>
              <a:t>with</a:t>
            </a:r>
            <a:r>
              <a:rPr lang="sv-SE" sz="2400" dirty="0" smtClean="0"/>
              <a:t> 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err="1" smtClean="0"/>
              <a:t>many</a:t>
            </a:r>
            <a:r>
              <a:rPr lang="sv-SE" sz="2400" dirty="0" smtClean="0"/>
              <a:t> innovations</a:t>
            </a:r>
            <a:endParaRPr lang="sv-SE" sz="2400" dirty="0"/>
          </a:p>
        </p:txBody>
      </p:sp>
      <p:sp>
        <p:nvSpPr>
          <p:cNvPr id="2" name="textruta 1"/>
          <p:cNvSpPr txBox="1"/>
          <p:nvPr/>
        </p:nvSpPr>
        <p:spPr>
          <a:xfrm>
            <a:off x="3405415" y="1325613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1913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3405415" y="6062530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430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Production</a:t>
            </a:r>
            <a:endParaRPr lang="en-GB" dirty="0"/>
          </a:p>
        </p:txBody>
      </p:sp>
      <p:pic>
        <p:nvPicPr>
          <p:cNvPr id="2" name="Bildobjekt 1" descr="Pyram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44" y="2141302"/>
            <a:ext cx="6063216" cy="3361661"/>
          </a:xfrm>
          <a:prstGeom prst="rect">
            <a:avLst/>
          </a:prstGeom>
        </p:spPr>
      </p:pic>
      <p:pic>
        <p:nvPicPr>
          <p:cNvPr id="3" name="Bildobjekt 2" descr="automotive-production-line-191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71" y="1291665"/>
            <a:ext cx="2783590" cy="2087693"/>
          </a:xfrm>
          <a:prstGeom prst="rect">
            <a:avLst/>
          </a:prstGeom>
        </p:spPr>
      </p:pic>
      <p:pic>
        <p:nvPicPr>
          <p:cNvPr id="4" name="Bildobjekt 3" descr="lsai_0001_0001_0_img0019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71" y="3548604"/>
            <a:ext cx="2783590" cy="288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10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Production</a:t>
            </a:r>
            <a:endParaRPr lang="en-GB" dirty="0"/>
          </a:p>
        </p:txBody>
      </p:sp>
      <p:pic>
        <p:nvPicPr>
          <p:cNvPr id="2" name="Bildobjekt 1" descr="Pyram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44" y="2141302"/>
            <a:ext cx="6063216" cy="3361661"/>
          </a:xfrm>
          <a:prstGeom prst="rect">
            <a:avLst/>
          </a:prstGeom>
        </p:spPr>
      </p:pic>
      <p:pic>
        <p:nvPicPr>
          <p:cNvPr id="3" name="Bildobjekt 2" descr="automotive-production-line-191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71" y="1291665"/>
            <a:ext cx="2783590" cy="2087693"/>
          </a:xfrm>
          <a:prstGeom prst="rect">
            <a:avLst/>
          </a:prstGeom>
        </p:spPr>
      </p:pic>
      <p:pic>
        <p:nvPicPr>
          <p:cNvPr id="4" name="Bildobjekt 3" descr="lsai_0001_0001_0_img0019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71" y="3548604"/>
            <a:ext cx="2783590" cy="2883258"/>
          </a:xfrm>
          <a:prstGeom prst="rect">
            <a:avLst/>
          </a:prstGeom>
        </p:spPr>
      </p:pic>
      <p:sp>
        <p:nvSpPr>
          <p:cNvPr id="7" name="Likbent triangel 6"/>
          <p:cNvSpPr/>
          <p:nvPr/>
        </p:nvSpPr>
        <p:spPr>
          <a:xfrm rot="16200000" flipH="1">
            <a:off x="5798979" y="3406539"/>
            <a:ext cx="3890606" cy="1885036"/>
          </a:xfrm>
          <a:prstGeom prst="triangle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8022968" y="4830391"/>
            <a:ext cx="7773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sz="1400" dirty="0" smtClean="0"/>
              <a:t>Motors, </a:t>
            </a:r>
          </a:p>
          <a:p>
            <a:pPr algn="r"/>
            <a:r>
              <a:rPr lang="sv-SE" sz="1400" dirty="0" smtClean="0"/>
              <a:t>pumps, </a:t>
            </a:r>
          </a:p>
          <a:p>
            <a:pPr algn="r"/>
            <a:r>
              <a:rPr lang="sv-SE" sz="1400" dirty="0" err="1" smtClean="0"/>
              <a:t>valve</a:t>
            </a:r>
            <a:endParaRPr lang="sv-SE" sz="1400" dirty="0"/>
          </a:p>
        </p:txBody>
      </p:sp>
      <p:cxnSp>
        <p:nvCxnSpPr>
          <p:cNvPr id="9" name="Rak 8"/>
          <p:cNvCxnSpPr/>
          <p:nvPr/>
        </p:nvCxnSpPr>
        <p:spPr>
          <a:xfrm>
            <a:off x="8053486" y="4793581"/>
            <a:ext cx="5964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7824253" y="4301806"/>
            <a:ext cx="907595" cy="5232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r"/>
            <a:r>
              <a:rPr lang="sv-SE" sz="1400" dirty="0" smtClean="0"/>
              <a:t>PID </a:t>
            </a:r>
          </a:p>
          <a:p>
            <a:pPr algn="r"/>
            <a:r>
              <a:rPr lang="sv-SE" sz="1400" dirty="0" smtClean="0"/>
              <a:t>controller</a:t>
            </a:r>
          </a:p>
        </p:txBody>
      </p:sp>
      <p:cxnSp>
        <p:nvCxnSpPr>
          <p:cNvPr id="11" name="Rak 10"/>
          <p:cNvCxnSpPr>
            <a:stCxn id="7" idx="5"/>
          </p:cNvCxnSpPr>
          <p:nvPr/>
        </p:nvCxnSpPr>
        <p:spPr>
          <a:xfrm flipV="1">
            <a:off x="7744282" y="4338616"/>
            <a:ext cx="947654" cy="104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 flipV="1">
            <a:off x="7436690" y="3736412"/>
            <a:ext cx="1241974" cy="1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 flipV="1">
            <a:off x="7068537" y="3005372"/>
            <a:ext cx="1615263" cy="1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ruta 16"/>
          <p:cNvSpPr txBox="1"/>
          <p:nvPr/>
        </p:nvSpPr>
        <p:spPr>
          <a:xfrm>
            <a:off x="7846536" y="3754816"/>
            <a:ext cx="853632" cy="5232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r"/>
            <a:r>
              <a:rPr lang="sv-SE" sz="1400" dirty="0" smtClean="0"/>
              <a:t>DCS, PLC</a:t>
            </a:r>
          </a:p>
          <a:p>
            <a:pPr algn="r"/>
            <a:r>
              <a:rPr lang="sv-SE" sz="1400" dirty="0" smtClean="0"/>
              <a:t>SCADA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7205759" y="3134206"/>
            <a:ext cx="1536361" cy="5232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r"/>
            <a:r>
              <a:rPr lang="sv-SE" sz="1400" dirty="0" err="1" smtClean="0"/>
              <a:t>Manufacturing</a:t>
            </a:r>
            <a:r>
              <a:rPr lang="sv-SE" sz="1400" dirty="0" smtClean="0"/>
              <a:t> </a:t>
            </a:r>
          </a:p>
          <a:p>
            <a:pPr algn="r"/>
            <a:r>
              <a:rPr lang="sv-SE" sz="1400" dirty="0" err="1" smtClean="0"/>
              <a:t>Execution</a:t>
            </a:r>
            <a:r>
              <a:rPr lang="sv-SE" sz="1400" dirty="0" smtClean="0"/>
              <a:t> Systems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7124028" y="2476786"/>
            <a:ext cx="1531188" cy="5232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r"/>
            <a:r>
              <a:rPr lang="sv-SE" sz="1400" dirty="0" smtClean="0"/>
              <a:t>Enterprise </a:t>
            </a:r>
          </a:p>
          <a:p>
            <a:pPr algn="r"/>
            <a:r>
              <a:rPr lang="sv-SE" sz="1400" dirty="0" err="1" smtClean="0"/>
              <a:t>Resource</a:t>
            </a:r>
            <a:r>
              <a:rPr lang="sv-SE" sz="1400" dirty="0" smtClean="0"/>
              <a:t> Planning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6663554" y="2043408"/>
            <a:ext cx="205845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1200" b="1" dirty="0" smtClean="0"/>
              <a:t>Hardware/Software Products</a:t>
            </a:r>
            <a:endParaRPr lang="sv-SE" sz="1200" b="1" dirty="0"/>
          </a:p>
        </p:txBody>
      </p:sp>
      <p:sp>
        <p:nvSpPr>
          <p:cNvPr id="21" name="Rektangel 20"/>
          <p:cNvSpPr/>
          <p:nvPr/>
        </p:nvSpPr>
        <p:spPr>
          <a:xfrm>
            <a:off x="7846536" y="5569055"/>
            <a:ext cx="953808" cy="8628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91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SUPCON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8219256" cy="4036584"/>
          </a:xfrm>
        </p:spPr>
        <p:txBody>
          <a:bodyPr>
            <a:normAutofit fontScale="92500" lnSpcReduction="10000"/>
          </a:bodyPr>
          <a:lstStyle/>
          <a:p>
            <a:r>
              <a:rPr lang="sv-SE" sz="2400" dirty="0" smtClean="0"/>
              <a:t>SUPCON </a:t>
            </a:r>
            <a:r>
              <a:rPr lang="sv-SE" sz="2400" dirty="0"/>
              <a:t>Group Co., Ltd. (SUPCON in short</a:t>
            </a:r>
            <a:r>
              <a:rPr lang="sv-SE" sz="2400" dirty="0" smtClean="0"/>
              <a:t>)</a:t>
            </a:r>
          </a:p>
          <a:p>
            <a:r>
              <a:rPr lang="en-GB" sz="2400" dirty="0"/>
              <a:t>Founded in 1993</a:t>
            </a:r>
          </a:p>
          <a:p>
            <a:r>
              <a:rPr lang="sv-SE" sz="2400" dirty="0" smtClean="0"/>
              <a:t> A leading </a:t>
            </a:r>
            <a:r>
              <a:rPr lang="sv-SE" sz="2400" dirty="0"/>
              <a:t>high-tech </a:t>
            </a:r>
            <a:r>
              <a:rPr lang="sv-SE" sz="2400" dirty="0" err="1" smtClean="0"/>
              <a:t>enterprise</a:t>
            </a:r>
            <a:r>
              <a:rPr lang="sv-SE" sz="2400" dirty="0" smtClean="0"/>
              <a:t> </a:t>
            </a:r>
            <a:r>
              <a:rPr lang="sv-SE" sz="2400" dirty="0"/>
              <a:t>in China </a:t>
            </a:r>
            <a:r>
              <a:rPr lang="sv-SE" sz="2400" dirty="0" err="1"/>
              <a:t>with</a:t>
            </a:r>
            <a:r>
              <a:rPr lang="sv-SE" sz="2400" dirty="0"/>
              <a:t> focus on </a:t>
            </a:r>
            <a:r>
              <a:rPr lang="sv-SE" sz="2400" dirty="0" smtClean="0"/>
              <a:t>total </a:t>
            </a:r>
            <a:r>
              <a:rPr lang="sv-SE" sz="2400" dirty="0"/>
              <a:t>solutions </a:t>
            </a:r>
            <a:r>
              <a:rPr lang="sv-SE" sz="2400" dirty="0" smtClean="0"/>
              <a:t>for </a:t>
            </a:r>
            <a:r>
              <a:rPr lang="sv-SE" sz="2400" dirty="0"/>
              <a:t>innovative </a:t>
            </a:r>
            <a:r>
              <a:rPr lang="sv-SE" sz="2400" dirty="0" err="1"/>
              <a:t>industrial</a:t>
            </a:r>
            <a:r>
              <a:rPr lang="sv-SE" sz="2400" dirty="0"/>
              <a:t> </a:t>
            </a:r>
            <a:r>
              <a:rPr lang="sv-SE" sz="2400" dirty="0" err="1"/>
              <a:t>control</a:t>
            </a:r>
            <a:r>
              <a:rPr lang="sv-SE" sz="2400" dirty="0"/>
              <a:t> and information </a:t>
            </a:r>
            <a:r>
              <a:rPr lang="sv-SE" sz="2400" dirty="0" err="1"/>
              <a:t>technologies</a:t>
            </a:r>
            <a:r>
              <a:rPr lang="sv-SE" sz="2400" dirty="0"/>
              <a:t>.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Both hardware and software products</a:t>
            </a:r>
          </a:p>
          <a:p>
            <a:r>
              <a:rPr lang="en-GB" sz="2400" dirty="0" smtClean="0"/>
              <a:t>Customers: Steel, Chemical, Petrochemical, pulp and paper, Power,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r>
              <a:rPr lang="en-GB" sz="2400" dirty="0" smtClean="0"/>
              <a:t>Competitors: Siemens, ABB, 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Rockwell Automation, Invensys,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 GE Fanuc, </a:t>
            </a:r>
            <a:r>
              <a:rPr lang="en-GB" sz="2400" dirty="0" err="1" smtClean="0"/>
              <a:t>Allan&amp;Bradley</a:t>
            </a:r>
            <a:r>
              <a:rPr lang="en-GB" sz="2400" dirty="0" smtClean="0"/>
              <a:t>, </a:t>
            </a:r>
            <a:r>
              <a:rPr lang="en-GB" sz="2400" dirty="0" err="1" smtClean="0"/>
              <a:t>etc</a:t>
            </a:r>
            <a:endParaRPr lang="en-GB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2624" y="5796007"/>
            <a:ext cx="3404990" cy="754199"/>
          </a:xfrm>
          <a:prstGeom prst="rect">
            <a:avLst/>
          </a:prstGeom>
          <a:noFill/>
        </p:spPr>
      </p:pic>
      <p:pic>
        <p:nvPicPr>
          <p:cNvPr id="5" name="Bildobjekt 4" descr="sopic0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526" y="4380286"/>
            <a:ext cx="4542474" cy="247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1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SUPCON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8219256" cy="3576470"/>
          </a:xfrm>
        </p:spPr>
        <p:txBody>
          <a:bodyPr>
            <a:normAutofit/>
          </a:bodyPr>
          <a:lstStyle/>
          <a:p>
            <a:r>
              <a:rPr lang="sv-SE" sz="2400" dirty="0" err="1"/>
              <a:t>According</a:t>
            </a:r>
            <a:r>
              <a:rPr lang="sv-SE" sz="2400" dirty="0"/>
              <a:t> </a:t>
            </a:r>
            <a:r>
              <a:rPr lang="sv-SE" sz="2400" dirty="0" err="1"/>
              <a:t>to</a:t>
            </a:r>
            <a:r>
              <a:rPr lang="sv-SE" sz="2400" dirty="0"/>
              <a:t> ARC </a:t>
            </a:r>
            <a:r>
              <a:rPr lang="sv-SE" sz="2400" dirty="0" err="1"/>
              <a:t>Advisory</a:t>
            </a:r>
            <a:r>
              <a:rPr lang="sv-SE" sz="2400" dirty="0"/>
              <a:t> </a:t>
            </a:r>
            <a:r>
              <a:rPr lang="sv-SE" sz="2400" dirty="0" err="1"/>
              <a:t>Group's</a:t>
            </a:r>
            <a:r>
              <a:rPr lang="sv-SE" sz="2400" dirty="0"/>
              <a:t> research, </a:t>
            </a:r>
            <a:r>
              <a:rPr lang="sv-SE" sz="2400" dirty="0" err="1"/>
              <a:t>significant</a:t>
            </a:r>
            <a:r>
              <a:rPr lang="sv-SE" sz="2400" dirty="0"/>
              <a:t> </a:t>
            </a:r>
            <a:r>
              <a:rPr lang="sv-SE" sz="2400" dirty="0" err="1"/>
              <a:t>economic</a:t>
            </a:r>
            <a:r>
              <a:rPr lang="sv-SE" sz="2400" dirty="0"/>
              <a:t> </a:t>
            </a:r>
            <a:r>
              <a:rPr lang="sv-SE" sz="2400" dirty="0" err="1"/>
              <a:t>benefits</a:t>
            </a:r>
            <a:r>
              <a:rPr lang="sv-SE" sz="2400" dirty="0"/>
              <a:t> </a:t>
            </a:r>
            <a:r>
              <a:rPr lang="sv-SE" sz="2400" dirty="0" err="1"/>
              <a:t>can</a:t>
            </a:r>
            <a:r>
              <a:rPr lang="sv-SE" sz="2400" dirty="0"/>
              <a:t> be </a:t>
            </a:r>
            <a:r>
              <a:rPr lang="sv-SE" sz="2400" dirty="0" err="1"/>
              <a:t>obtained</a:t>
            </a:r>
            <a:r>
              <a:rPr lang="sv-SE" sz="2400" dirty="0"/>
              <a:t> by </a:t>
            </a:r>
            <a:r>
              <a:rPr lang="sv-SE" sz="2400" dirty="0" err="1"/>
              <a:t>applying</a:t>
            </a:r>
            <a:r>
              <a:rPr lang="sv-SE" sz="2400" dirty="0"/>
              <a:t> process automation. For </a:t>
            </a:r>
            <a:r>
              <a:rPr lang="sv-SE" sz="2400" dirty="0" err="1"/>
              <a:t>example</a:t>
            </a:r>
            <a:r>
              <a:rPr lang="sv-SE" sz="2400" dirty="0"/>
              <a:t>, </a:t>
            </a:r>
            <a:r>
              <a:rPr lang="sv-SE" sz="2400" dirty="0" err="1"/>
              <a:t>product</a:t>
            </a:r>
            <a:r>
              <a:rPr lang="sv-SE" sz="2400" dirty="0"/>
              <a:t> </a:t>
            </a:r>
            <a:r>
              <a:rPr lang="sv-SE" sz="2400" dirty="0" err="1"/>
              <a:t>quality</a:t>
            </a:r>
            <a:r>
              <a:rPr lang="sv-SE" sz="2400" dirty="0"/>
              <a:t> </a:t>
            </a:r>
            <a:r>
              <a:rPr lang="sv-SE" sz="2400" dirty="0" err="1"/>
              <a:t>can</a:t>
            </a:r>
            <a:r>
              <a:rPr lang="sv-SE" sz="2400" dirty="0"/>
              <a:t> be </a:t>
            </a:r>
            <a:r>
              <a:rPr lang="sv-SE" sz="2400" dirty="0" err="1"/>
              <a:t>increased</a:t>
            </a:r>
            <a:r>
              <a:rPr lang="sv-SE" sz="2400" dirty="0"/>
              <a:t> by 19.2%, </a:t>
            </a:r>
            <a:r>
              <a:rPr lang="sv-SE" sz="2400" dirty="0" err="1"/>
              <a:t>productivity</a:t>
            </a:r>
            <a:r>
              <a:rPr lang="sv-SE" sz="2400" dirty="0"/>
              <a:t> by 13.5%, and </a:t>
            </a:r>
            <a:r>
              <a:rPr lang="sv-SE" sz="2400" dirty="0" err="1"/>
              <a:t>production</a:t>
            </a:r>
            <a:r>
              <a:rPr lang="sv-SE" sz="2400" dirty="0"/>
              <a:t> by 11.5%</a:t>
            </a:r>
            <a:r>
              <a:rPr lang="sv-SE" sz="2400" dirty="0" smtClean="0"/>
              <a:t>.</a:t>
            </a:r>
          </a:p>
          <a:p>
            <a:r>
              <a:rPr lang="sv-SE" sz="2400" dirty="0" err="1" smtClean="0"/>
              <a:t>InPlant</a:t>
            </a:r>
            <a:r>
              <a:rPr lang="sv-SE" sz="2400" dirty="0" smtClean="0"/>
              <a:t> (note: </a:t>
            </a:r>
            <a:r>
              <a:rPr lang="sv-SE" sz="2400" dirty="0" err="1" smtClean="0"/>
              <a:t>Supcon’s</a:t>
            </a:r>
            <a:r>
              <a:rPr lang="sv-SE" sz="2400" dirty="0" smtClean="0"/>
              <a:t> solution) </a:t>
            </a:r>
            <a:r>
              <a:rPr lang="sv-SE" sz="2400" dirty="0" err="1" smtClean="0"/>
              <a:t>provides</a:t>
            </a:r>
            <a:r>
              <a:rPr lang="sv-SE" sz="2400" dirty="0" smtClean="0"/>
              <a:t> </a:t>
            </a:r>
            <a:r>
              <a:rPr lang="sv-SE" sz="2400" dirty="0"/>
              <a:t>an </a:t>
            </a:r>
            <a:r>
              <a:rPr lang="sv-SE" sz="2400" dirty="0" err="1"/>
              <a:t>integrated</a:t>
            </a:r>
            <a:r>
              <a:rPr lang="sv-SE" sz="2400" dirty="0"/>
              <a:t> solution for process automation </a:t>
            </a:r>
            <a:r>
              <a:rPr lang="sv-SE" sz="2400" dirty="0" err="1"/>
              <a:t>industries</a:t>
            </a:r>
            <a:r>
              <a:rPr lang="sv-SE" sz="2400" dirty="0"/>
              <a:t>. The solution </a:t>
            </a:r>
            <a:r>
              <a:rPr lang="sv-SE" sz="2400" dirty="0" err="1"/>
              <a:t>integrates</a:t>
            </a:r>
            <a:r>
              <a:rPr lang="sv-SE" sz="2400" dirty="0"/>
              <a:t> process </a:t>
            </a:r>
            <a:r>
              <a:rPr lang="sv-SE" sz="2400" dirty="0" err="1"/>
              <a:t>control</a:t>
            </a:r>
            <a:r>
              <a:rPr lang="sv-SE" sz="2400" dirty="0"/>
              <a:t>, </a:t>
            </a:r>
            <a:r>
              <a:rPr lang="sv-SE" sz="2400" dirty="0" err="1"/>
              <a:t>optimization</a:t>
            </a:r>
            <a:r>
              <a:rPr lang="sv-SE" sz="2400" dirty="0"/>
              <a:t>, planning, </a:t>
            </a:r>
            <a:r>
              <a:rPr lang="sv-SE" sz="2400" dirty="0" err="1"/>
              <a:t>scheduling</a:t>
            </a:r>
            <a:r>
              <a:rPr lang="sv-SE" sz="2400" dirty="0"/>
              <a:t> and management</a:t>
            </a:r>
            <a:r>
              <a:rPr lang="sv-SE" sz="2400" dirty="0" smtClean="0"/>
              <a:t>.</a:t>
            </a:r>
          </a:p>
          <a:p>
            <a:r>
              <a:rPr lang="sv-SE" sz="2400" dirty="0" err="1" smtClean="0"/>
              <a:t>More</a:t>
            </a:r>
            <a:r>
              <a:rPr lang="sv-SE" sz="2400" dirty="0" smtClean="0"/>
              <a:t> info: </a:t>
            </a:r>
            <a:r>
              <a:rPr lang="sv-SE" sz="2400" dirty="0" smtClean="0">
                <a:hlinkClick r:id="rId2"/>
              </a:rPr>
              <a:t>www.supcon.com</a:t>
            </a:r>
            <a:endParaRPr lang="en-GB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18145" y="5796007"/>
            <a:ext cx="3404990" cy="754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71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Visit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88576"/>
            <a:ext cx="8432428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600" dirty="0"/>
              <a:t>Date: </a:t>
            </a:r>
            <a:r>
              <a:rPr lang="sv-SE" sz="2600" dirty="0" err="1"/>
              <a:t>Wednesday</a:t>
            </a:r>
            <a:r>
              <a:rPr lang="sv-SE" sz="2600" dirty="0"/>
              <a:t> </a:t>
            </a:r>
            <a:r>
              <a:rPr lang="sv-SE" sz="2600" dirty="0" err="1" smtClean="0"/>
              <a:t>October</a:t>
            </a:r>
            <a:r>
              <a:rPr lang="sv-SE" sz="2600" dirty="0" smtClean="0"/>
              <a:t> 10th</a:t>
            </a:r>
            <a:r>
              <a:rPr lang="sv-SE" sz="2600" dirty="0"/>
              <a:t>, 2012.</a:t>
            </a:r>
          </a:p>
          <a:p>
            <a:pPr marL="0" indent="0">
              <a:buNone/>
            </a:pPr>
            <a:r>
              <a:rPr lang="sv-SE" sz="2600" dirty="0" err="1"/>
              <a:t>Time</a:t>
            </a:r>
            <a:r>
              <a:rPr lang="sv-SE" sz="2600" dirty="0"/>
              <a:t>: </a:t>
            </a:r>
            <a:r>
              <a:rPr lang="sv-SE" sz="2600" dirty="0" smtClean="0"/>
              <a:t>08:</a:t>
            </a:r>
            <a:r>
              <a:rPr lang="sv-SE" sz="2600" dirty="0"/>
              <a:t>00 – approx.</a:t>
            </a:r>
            <a:r>
              <a:rPr lang="sv-SE" sz="2600" dirty="0" smtClean="0"/>
              <a:t>13:</a:t>
            </a:r>
            <a:r>
              <a:rPr lang="sv-SE" sz="2600" dirty="0"/>
              <a:t>00 </a:t>
            </a:r>
          </a:p>
          <a:p>
            <a:pPr marL="0" indent="0">
              <a:buNone/>
            </a:pPr>
            <a:r>
              <a:rPr lang="sv-SE" sz="2600" dirty="0"/>
              <a:t>Transport: </a:t>
            </a:r>
            <a:r>
              <a:rPr lang="sv-SE" sz="2600" dirty="0" smtClean="0"/>
              <a:t>Bus, </a:t>
            </a:r>
            <a:r>
              <a:rPr lang="sv-SE" sz="2600" dirty="0" err="1"/>
              <a:t>we</a:t>
            </a:r>
            <a:r>
              <a:rPr lang="sv-SE" sz="2600" dirty="0"/>
              <a:t> </a:t>
            </a:r>
            <a:r>
              <a:rPr lang="sv-SE" sz="2600" dirty="0" err="1"/>
              <a:t>meet</a:t>
            </a:r>
            <a:r>
              <a:rPr lang="sv-SE" sz="2600" dirty="0"/>
              <a:t> at </a:t>
            </a:r>
            <a:r>
              <a:rPr lang="sv-SE" sz="2600" dirty="0" err="1"/>
              <a:t>Yuquan</a:t>
            </a:r>
            <a:r>
              <a:rPr lang="sv-SE" sz="2600" dirty="0"/>
              <a:t> North gate at </a:t>
            </a:r>
            <a:r>
              <a:rPr lang="sv-SE" sz="2600" dirty="0" smtClean="0"/>
              <a:t>08:</a:t>
            </a:r>
            <a:r>
              <a:rPr lang="sv-SE" sz="2600" dirty="0"/>
              <a:t>0</a:t>
            </a:r>
            <a:r>
              <a:rPr lang="sv-SE" sz="2600" dirty="0" smtClean="0"/>
              <a:t>0</a:t>
            </a:r>
            <a:r>
              <a:rPr lang="sv-SE" sz="2600" dirty="0"/>
              <a:t>.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/>
              <a:t>Schedule: </a:t>
            </a:r>
          </a:p>
          <a:p>
            <a:pPr marL="0" indent="0">
              <a:buNone/>
            </a:pPr>
            <a:r>
              <a:rPr lang="sv-SE" sz="2400" dirty="0"/>
              <a:t>8:00am: </a:t>
            </a:r>
            <a:r>
              <a:rPr lang="sv-SE" sz="2400" dirty="0" err="1"/>
              <a:t>Depart</a:t>
            </a:r>
            <a:r>
              <a:rPr lang="sv-SE" sz="2400" dirty="0"/>
              <a:t> from </a:t>
            </a:r>
            <a:r>
              <a:rPr lang="sv-SE" sz="2400" dirty="0" err="1"/>
              <a:t>Yuquan</a:t>
            </a:r>
            <a:r>
              <a:rPr lang="sv-SE" sz="2400" dirty="0"/>
              <a:t> Campus </a:t>
            </a:r>
            <a:br>
              <a:rPr lang="sv-SE" sz="2400" dirty="0"/>
            </a:br>
            <a:r>
              <a:rPr lang="sv-SE" sz="2400" dirty="0"/>
              <a:t>9:00am: </a:t>
            </a:r>
            <a:r>
              <a:rPr lang="sv-SE" sz="2400" dirty="0" err="1"/>
              <a:t>Arrive</a:t>
            </a:r>
            <a:r>
              <a:rPr lang="sv-SE" sz="2400" dirty="0"/>
              <a:t> at </a:t>
            </a:r>
            <a:r>
              <a:rPr lang="sv-SE" sz="2400" dirty="0" err="1"/>
              <a:t>Supcon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9:00 </a:t>
            </a:r>
            <a:r>
              <a:rPr lang="sv-SE" sz="2400" dirty="0" smtClean="0"/>
              <a:t>– </a:t>
            </a:r>
            <a:r>
              <a:rPr lang="sv-SE" sz="2400" dirty="0"/>
              <a:t>10</a:t>
            </a:r>
            <a:r>
              <a:rPr lang="sv-SE" sz="2400" dirty="0" smtClean="0"/>
              <a:t>:15am</a:t>
            </a:r>
            <a:r>
              <a:rPr lang="sv-SE" sz="2400" dirty="0"/>
              <a:t>: </a:t>
            </a:r>
            <a:r>
              <a:rPr lang="sv-SE" sz="2400" dirty="0" err="1"/>
              <a:t>Introduction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the </a:t>
            </a:r>
            <a:r>
              <a:rPr lang="sv-SE" sz="2400" dirty="0" err="1"/>
              <a:t>company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10</a:t>
            </a:r>
            <a:r>
              <a:rPr lang="sv-SE" sz="2400" dirty="0" smtClean="0"/>
              <a:t>:15 - 10.45 </a:t>
            </a:r>
            <a:r>
              <a:rPr lang="sv-SE" sz="2400" dirty="0"/>
              <a:t>Presentation </a:t>
            </a:r>
            <a:r>
              <a:rPr lang="sv-SE" sz="2400" dirty="0" err="1"/>
              <a:t>of</a:t>
            </a:r>
            <a:r>
              <a:rPr lang="sv-SE" sz="2400" dirty="0"/>
              <a:t> the </a:t>
            </a:r>
            <a:r>
              <a:rPr lang="sv-SE" sz="2400" dirty="0" err="1"/>
              <a:t>iMDE</a:t>
            </a:r>
            <a:r>
              <a:rPr lang="sv-SE" sz="2400" dirty="0"/>
              <a:t> </a:t>
            </a:r>
            <a:r>
              <a:rPr lang="sv-SE" sz="2400" dirty="0" err="1"/>
              <a:t>course</a:t>
            </a:r>
            <a:r>
              <a:rPr lang="sv-SE" sz="2400" dirty="0"/>
              <a:t> for </a:t>
            </a:r>
            <a:r>
              <a:rPr lang="sv-SE" sz="2400" dirty="0" err="1"/>
              <a:t>Supcon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10:</a:t>
            </a:r>
            <a:r>
              <a:rPr lang="sv-SE" sz="2400" dirty="0" smtClean="0"/>
              <a:t>45 </a:t>
            </a:r>
            <a:r>
              <a:rPr lang="sv-SE" sz="2400" dirty="0"/>
              <a:t>- 11:30am: </a:t>
            </a:r>
            <a:r>
              <a:rPr lang="sv-SE" sz="2400" dirty="0" err="1"/>
              <a:t>Discussion</a:t>
            </a:r>
            <a:r>
              <a:rPr lang="sv-SE" sz="2400" dirty="0"/>
              <a:t> and presentation led by </a:t>
            </a:r>
            <a:r>
              <a:rPr lang="sv-SE" sz="2400" dirty="0" err="1"/>
              <a:t>its</a:t>
            </a:r>
            <a:r>
              <a:rPr lang="sv-SE" sz="2400" dirty="0"/>
              <a:t> </a:t>
            </a:r>
            <a:r>
              <a:rPr lang="sv-SE" sz="2400" dirty="0" err="1"/>
              <a:t>employees</a:t>
            </a:r>
            <a:r>
              <a:rPr lang="sv-SE" sz="2400" dirty="0"/>
              <a:t> </a:t>
            </a:r>
            <a:br>
              <a:rPr lang="sv-SE" sz="2400" dirty="0"/>
            </a:br>
            <a:r>
              <a:rPr lang="sv-SE" sz="2400" dirty="0"/>
              <a:t>11:30am: Going back </a:t>
            </a:r>
            <a:r>
              <a:rPr lang="sv-SE" sz="2400" dirty="0" err="1"/>
              <a:t>home</a:t>
            </a:r>
            <a:r>
              <a:rPr lang="sv-SE" sz="2400" dirty="0"/>
              <a:t> </a:t>
            </a:r>
            <a:endParaRPr lang="sv-SE" sz="2400" dirty="0" smtClean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 err="1" smtClean="0"/>
              <a:t>Each</a:t>
            </a:r>
            <a:r>
              <a:rPr lang="sv-SE" sz="2400" dirty="0" smtClean="0"/>
              <a:t> </a:t>
            </a:r>
            <a:r>
              <a:rPr lang="sv-SE" sz="2400" dirty="0" err="1" smtClean="0"/>
              <a:t>group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tell</a:t>
            </a:r>
            <a:r>
              <a:rPr lang="sv-SE" sz="2400" dirty="0" smtClean="0"/>
              <a:t> </a:t>
            </a:r>
            <a:r>
              <a:rPr lang="sv-SE" sz="2400" dirty="0" err="1" smtClean="0"/>
              <a:t>me</a:t>
            </a:r>
            <a:r>
              <a:rPr lang="sv-SE" sz="2400" dirty="0" smtClean="0"/>
              <a:t> (</a:t>
            </a:r>
            <a:r>
              <a:rPr lang="sv-SE" sz="2400" dirty="0" err="1" smtClean="0"/>
              <a:t>today</a:t>
            </a:r>
            <a:r>
              <a:rPr lang="sv-SE" sz="2400" dirty="0" smtClean="0"/>
              <a:t>) </a:t>
            </a:r>
            <a:r>
              <a:rPr lang="sv-SE" sz="2400" dirty="0" err="1" smtClean="0"/>
              <a:t>how</a:t>
            </a:r>
            <a:r>
              <a:rPr lang="sv-SE" sz="2400" dirty="0" smtClean="0"/>
              <a:t> </a:t>
            </a:r>
            <a:r>
              <a:rPr lang="sv-SE" sz="2400" dirty="0" err="1" smtClean="0"/>
              <a:t>many</a:t>
            </a:r>
            <a:r>
              <a:rPr lang="sv-SE" sz="2400" dirty="0" smtClean="0"/>
              <a:t> students </a:t>
            </a:r>
            <a:r>
              <a:rPr lang="sv-SE" sz="2400" dirty="0" err="1" smtClean="0"/>
              <a:t>that</a:t>
            </a:r>
            <a:r>
              <a:rPr lang="sv-SE" sz="2400" dirty="0" smtClean="0"/>
              <a:t> </a:t>
            </a:r>
            <a:r>
              <a:rPr lang="sv-SE" sz="2400" dirty="0" err="1" smtClean="0"/>
              <a:t>will</a:t>
            </a:r>
            <a:r>
              <a:rPr lang="sv-SE" sz="2400" dirty="0" smtClean="0"/>
              <a:t> </a:t>
            </a:r>
            <a:r>
              <a:rPr lang="sv-SE" sz="2400" dirty="0" err="1" smtClean="0"/>
              <a:t>join</a:t>
            </a:r>
            <a:r>
              <a:rPr lang="sv-SE" sz="2400" dirty="0" smtClean="0"/>
              <a:t>!</a:t>
            </a:r>
            <a:endParaRPr lang="sv-SE" sz="2400" dirty="0" smtClean="0"/>
          </a:p>
        </p:txBody>
      </p:sp>
      <p:sp>
        <p:nvSpPr>
          <p:cNvPr id="4" name="textruta 3"/>
          <p:cNvSpPr txBox="1"/>
          <p:nvPr/>
        </p:nvSpPr>
        <p:spPr>
          <a:xfrm rot="652848">
            <a:off x="6302086" y="3659810"/>
            <a:ext cx="2275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</a:rPr>
              <a:t>To Be </a:t>
            </a:r>
            <a:r>
              <a:rPr lang="sv-SE" sz="2400" dirty="0" err="1" smtClean="0">
                <a:solidFill>
                  <a:srgbClr val="FF0000"/>
                </a:solidFill>
              </a:rPr>
              <a:t>Confirmed</a:t>
            </a:r>
            <a:endParaRPr lang="sv-S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11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Visit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88576"/>
            <a:ext cx="8432428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Date: </a:t>
            </a:r>
            <a:r>
              <a:rPr lang="sv-SE" dirty="0" err="1" smtClean="0"/>
              <a:t>Wednesday</a:t>
            </a:r>
            <a:r>
              <a:rPr lang="sv-SE" dirty="0" smtClean="0"/>
              <a:t> </a:t>
            </a:r>
            <a:r>
              <a:rPr lang="sv-SE" dirty="0" err="1" smtClean="0"/>
              <a:t>October</a:t>
            </a:r>
            <a:r>
              <a:rPr lang="sv-SE" dirty="0" smtClean="0"/>
              <a:t> 10th, 2012.</a:t>
            </a:r>
          </a:p>
          <a:p>
            <a:pPr marL="0" indent="0">
              <a:buNone/>
            </a:pPr>
            <a:r>
              <a:rPr lang="sv-SE" dirty="0" err="1" smtClean="0"/>
              <a:t>Time</a:t>
            </a:r>
            <a:r>
              <a:rPr lang="sv-SE" dirty="0" smtClean="0"/>
              <a:t>: 08:00 – approx.13:00 </a:t>
            </a:r>
          </a:p>
          <a:p>
            <a:pPr marL="0" indent="0">
              <a:buNone/>
            </a:pPr>
            <a:r>
              <a:rPr lang="sv-SE" dirty="0" smtClean="0"/>
              <a:t>Transport: Bus,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meet</a:t>
            </a:r>
            <a:r>
              <a:rPr lang="sv-SE" dirty="0" smtClean="0"/>
              <a:t> at </a:t>
            </a:r>
            <a:r>
              <a:rPr lang="sv-SE" dirty="0" err="1" smtClean="0"/>
              <a:t>Yuquan</a:t>
            </a:r>
            <a:r>
              <a:rPr lang="sv-SE" dirty="0" smtClean="0"/>
              <a:t> North gate at 08:</a:t>
            </a:r>
            <a:r>
              <a:rPr lang="sv-SE" dirty="0"/>
              <a:t>0</a:t>
            </a:r>
            <a:r>
              <a:rPr lang="sv-SE" dirty="0" smtClean="0"/>
              <a:t>0.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Preparations: </a:t>
            </a:r>
          </a:p>
          <a:p>
            <a:r>
              <a:rPr lang="sv-SE" dirty="0" smtClean="0"/>
              <a:t>Group 8: </a:t>
            </a:r>
            <a:r>
              <a:rPr lang="sv-SE" dirty="0" err="1" smtClean="0"/>
              <a:t>Prepare</a:t>
            </a:r>
            <a:r>
              <a:rPr lang="sv-SE" dirty="0" smtClean="0"/>
              <a:t> </a:t>
            </a:r>
            <a:r>
              <a:rPr lang="sv-SE" dirty="0"/>
              <a:t>a presentation </a:t>
            </a:r>
            <a:r>
              <a:rPr lang="sv-SE" dirty="0" smtClean="0"/>
              <a:t>(30min</a:t>
            </a:r>
            <a:r>
              <a:rPr lang="sv-SE" dirty="0"/>
              <a:t>)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smtClean="0"/>
              <a:t>the  </a:t>
            </a:r>
            <a:r>
              <a:rPr lang="sv-SE" dirty="0" err="1" smtClean="0"/>
              <a:t>iMDE-course</a:t>
            </a:r>
            <a:r>
              <a:rPr lang="sv-SE" dirty="0" smtClean="0"/>
              <a:t> in English and </a:t>
            </a:r>
            <a:r>
              <a:rPr lang="sv-SE" dirty="0" err="1" smtClean="0"/>
              <a:t>Chinese</a:t>
            </a:r>
            <a:r>
              <a:rPr lang="sv-SE" dirty="0" smtClean="0"/>
              <a:t>.</a:t>
            </a:r>
          </a:p>
          <a:p>
            <a:r>
              <a:rPr lang="sv-SE" dirty="0" smtClean="0"/>
              <a:t>Group 6: </a:t>
            </a:r>
            <a:r>
              <a:rPr lang="sv-SE" dirty="0" err="1" smtClean="0"/>
              <a:t>Prepare</a:t>
            </a:r>
            <a:r>
              <a:rPr lang="sv-SE" dirty="0" smtClean="0"/>
              <a:t> 5 </a:t>
            </a:r>
            <a:r>
              <a:rPr lang="sv-SE" dirty="0" err="1" smtClean="0"/>
              <a:t>questions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History</a:t>
            </a:r>
            <a:r>
              <a:rPr lang="sv-SE" dirty="0" smtClean="0"/>
              <a:t> and Start- </a:t>
            </a:r>
            <a:r>
              <a:rPr lang="sv-SE" dirty="0" err="1" smtClean="0"/>
              <a:t>up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r>
              <a:rPr lang="sv-SE" dirty="0" smtClean="0"/>
              <a:t> (English and </a:t>
            </a:r>
            <a:r>
              <a:rPr lang="sv-SE" dirty="0" err="1" smtClean="0"/>
              <a:t>Chinese</a:t>
            </a:r>
            <a:r>
              <a:rPr lang="sv-SE" dirty="0" smtClean="0"/>
              <a:t>).</a:t>
            </a:r>
          </a:p>
          <a:p>
            <a:r>
              <a:rPr lang="sv-SE" dirty="0" smtClean="0"/>
              <a:t>Group 2: </a:t>
            </a:r>
            <a:r>
              <a:rPr lang="sv-SE" dirty="0" err="1" smtClean="0"/>
              <a:t>Prepare</a:t>
            </a:r>
            <a:r>
              <a:rPr lang="sv-SE" dirty="0" smtClean="0"/>
              <a:t> 5 </a:t>
            </a:r>
            <a:r>
              <a:rPr lang="sv-SE" dirty="0" err="1" smtClean="0"/>
              <a:t>questions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Supcon</a:t>
            </a:r>
            <a:r>
              <a:rPr lang="sv-SE" dirty="0" smtClean="0"/>
              <a:t> and Innovations (English and </a:t>
            </a:r>
            <a:r>
              <a:rPr lang="sv-SE" dirty="0" err="1" smtClean="0"/>
              <a:t>Chinese</a:t>
            </a:r>
            <a:r>
              <a:rPr lang="sv-SE" dirty="0" smtClean="0"/>
              <a:t>).</a:t>
            </a:r>
          </a:p>
          <a:p>
            <a:r>
              <a:rPr lang="sv-SE" dirty="0" err="1" smtClean="0"/>
              <a:t>Everyone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think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general </a:t>
            </a:r>
            <a:r>
              <a:rPr lang="sv-SE" dirty="0" err="1" smtClean="0"/>
              <a:t>questions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55389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map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435" y="150027"/>
            <a:ext cx="6061525" cy="6549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MDE-templat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iMDE-template 2.potx</Template>
  <TotalTime>656</TotalTime>
  <Words>454</Words>
  <Application>Microsoft Macintosh PowerPoint</Application>
  <PresentationFormat>Bildspel på skärmen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iMDE-template 2</vt:lpstr>
      <vt:lpstr>iMDE: international Market-Driven Engineering</vt:lpstr>
      <vt:lpstr>PowerPoint-presentation</vt:lpstr>
      <vt:lpstr>PowerPoint-presentation</vt:lpstr>
      <vt:lpstr>PowerPoint-presentation</vt:lpstr>
      <vt:lpstr>About SUPCON</vt:lpstr>
      <vt:lpstr>About SUPCON</vt:lpstr>
      <vt:lpstr>Visit to Supcon</vt:lpstr>
      <vt:lpstr>Visit to Supcon</vt:lpstr>
      <vt:lpstr>PowerPoint-presentation</vt:lpstr>
      <vt:lpstr>PowerPoint-presentation</vt:lpstr>
    </vt:vector>
  </TitlesOfParts>
  <Company>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iMDE: international Market-Driven Engineering</dc:title>
  <dc:creator>Reglerteknik</dc:creator>
  <cp:lastModifiedBy>Reglerteknik</cp:lastModifiedBy>
  <cp:revision>39</cp:revision>
  <dcterms:created xsi:type="dcterms:W3CDTF">2012-05-20T20:58:46Z</dcterms:created>
  <dcterms:modified xsi:type="dcterms:W3CDTF">2012-10-08T05:51:41Z</dcterms:modified>
</cp:coreProperties>
</file>